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699" r:id="rId3"/>
    <p:sldId id="700" r:id="rId4"/>
    <p:sldId id="708" r:id="rId5"/>
    <p:sldId id="701" r:id="rId6"/>
    <p:sldId id="709" r:id="rId7"/>
    <p:sldId id="702" r:id="rId8"/>
    <p:sldId id="714" r:id="rId9"/>
    <p:sldId id="712" r:id="rId10"/>
    <p:sldId id="710" r:id="rId11"/>
    <p:sldId id="729" r:id="rId12"/>
    <p:sldId id="703" r:id="rId13"/>
    <p:sldId id="718" r:id="rId14"/>
    <p:sldId id="721" r:id="rId15"/>
    <p:sldId id="725" r:id="rId16"/>
    <p:sldId id="720" r:id="rId17"/>
    <p:sldId id="704" r:id="rId18"/>
    <p:sldId id="705" r:id="rId19"/>
    <p:sldId id="711" r:id="rId20"/>
    <p:sldId id="719" r:id="rId21"/>
    <p:sldId id="722" r:id="rId22"/>
    <p:sldId id="723" r:id="rId23"/>
    <p:sldId id="715" r:id="rId24"/>
    <p:sldId id="713" r:id="rId25"/>
    <p:sldId id="716" r:id="rId26"/>
    <p:sldId id="717" r:id="rId27"/>
    <p:sldId id="728" r:id="rId28"/>
    <p:sldId id="727" r:id="rId29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A3953B67-5F56-4907-9F6C-BB328A03CF9E}">
          <p14:sldIdLst>
            <p14:sldId id="699"/>
            <p14:sldId id="700"/>
            <p14:sldId id="708"/>
            <p14:sldId id="701"/>
            <p14:sldId id="709"/>
            <p14:sldId id="702"/>
            <p14:sldId id="714"/>
            <p14:sldId id="712"/>
            <p14:sldId id="710"/>
            <p14:sldId id="729"/>
            <p14:sldId id="703"/>
            <p14:sldId id="718"/>
            <p14:sldId id="721"/>
            <p14:sldId id="725"/>
            <p14:sldId id="720"/>
            <p14:sldId id="704"/>
            <p14:sldId id="705"/>
            <p14:sldId id="711"/>
            <p14:sldId id="719"/>
            <p14:sldId id="722"/>
            <p14:sldId id="723"/>
            <p14:sldId id="715"/>
            <p14:sldId id="713"/>
            <p14:sldId id="716"/>
            <p14:sldId id="717"/>
            <p14:sldId id="728"/>
            <p14:sldId id="7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94" userDrawn="1">
          <p15:clr>
            <a:srgbClr val="A4A3A4"/>
          </p15:clr>
        </p15:guide>
        <p15:guide id="2" pos="1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2FF"/>
    <a:srgbClr val="7EF945"/>
    <a:srgbClr val="57D230"/>
    <a:srgbClr val="1CA602"/>
    <a:srgbClr val="FE8803"/>
    <a:srgbClr val="0098FF"/>
    <a:srgbClr val="FF644D"/>
    <a:srgbClr val="FB7700"/>
    <a:srgbClr val="FFE4EA"/>
    <a:srgbClr val="FBB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82" autoAdjust="0"/>
    <p:restoredTop sz="95934" autoAdjust="0"/>
  </p:normalViewPr>
  <p:slideViewPr>
    <p:cSldViewPr snapToGrid="0" snapToObjects="1" showGuides="1">
      <p:cViewPr varScale="1">
        <p:scale>
          <a:sx n="111" d="100"/>
          <a:sy n="111" d="100"/>
        </p:scale>
        <p:origin x="126" y="216"/>
      </p:cViewPr>
      <p:guideLst>
        <p:guide orient="horz" pos="2694"/>
        <p:guide pos="1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55DFB-B9A1-314A-8DCC-08E7232DE96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DBCE4-B713-7B40-942E-B794421AC8A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91EC-0430-4644-8B62-A5506933EA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2E6E-9C34-2C42-967E-D4D36AD9D76E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554" y="89114"/>
            <a:ext cx="2728892" cy="3433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91EC-0430-4644-8B62-A5506933EA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2E6E-9C34-2C42-967E-D4D36AD9D76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91EC-0430-4644-8B62-A5506933EA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2E6E-9C34-2C42-967E-D4D36AD9D76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91EC-0430-4644-8B62-A5506933EA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2E6E-9C34-2C42-967E-D4D36AD9D76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91EC-0430-4644-8B62-A5506933EA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2E6E-9C34-2C42-967E-D4D36AD9D76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91EC-0430-4644-8B62-A5506933EA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2E6E-9C34-2C42-967E-D4D36AD9D76E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8" name="小默logo-摩象科技-横排.png"/>
          <p:cNvPicPr>
            <a:picLocks noChangeAspect="1"/>
          </p:cNvPicPr>
          <p:nvPr userDrawn="1"/>
        </p:nvPicPr>
        <p:blipFill>
          <a:blip r:embed="rId2"/>
          <a:srcRect l="4408" t="35313" r="64494" b="39047"/>
          <a:stretch>
            <a:fillRect/>
          </a:stretch>
        </p:blipFill>
        <p:spPr>
          <a:xfrm>
            <a:off x="11470511" y="-3044"/>
            <a:ext cx="639112" cy="52693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91EC-0430-4644-8B62-A5506933EA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2E6E-9C34-2C42-967E-D4D36AD9D76E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10" name="小默logo-摩象科技-横排.png"/>
          <p:cNvPicPr>
            <a:picLocks noChangeAspect="1"/>
          </p:cNvPicPr>
          <p:nvPr userDrawn="1"/>
        </p:nvPicPr>
        <p:blipFill>
          <a:blip r:embed="rId2"/>
          <a:srcRect l="4408" t="35313" r="64494" b="39047"/>
          <a:stretch>
            <a:fillRect/>
          </a:stretch>
        </p:blipFill>
        <p:spPr>
          <a:xfrm>
            <a:off x="11470511" y="-3044"/>
            <a:ext cx="639112" cy="52693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91EC-0430-4644-8B62-A5506933EA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2E6E-9C34-2C42-967E-D4D36AD9D76E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6" name="小默logo-摩象科技-横排.png"/>
          <p:cNvPicPr>
            <a:picLocks noChangeAspect="1"/>
          </p:cNvPicPr>
          <p:nvPr userDrawn="1"/>
        </p:nvPicPr>
        <p:blipFill>
          <a:blip r:embed="rId2"/>
          <a:srcRect l="4408" t="35313" r="64494" b="39047"/>
          <a:stretch>
            <a:fillRect/>
          </a:stretch>
        </p:blipFill>
        <p:spPr>
          <a:xfrm>
            <a:off x="11470511" y="-3044"/>
            <a:ext cx="639112" cy="52693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91EC-0430-4644-8B62-A5506933EA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2E6E-9C34-2C42-967E-D4D36AD9D76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91EC-0430-4644-8B62-A5506933EA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2E6E-9C34-2C42-967E-D4D36AD9D76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91EC-0430-4644-8B62-A5506933EA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2E6E-9C34-2C42-967E-D4D36AD9D76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1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215342"/>
            <a:ext cx="10515600" cy="4961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291EC-0430-4644-8B62-A5506933EA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B2E6E-9C34-2C42-967E-D4D36AD9D76E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554" y="89114"/>
            <a:ext cx="2728892" cy="343336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10227734" y="6596390"/>
            <a:ext cx="1972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摩象科技保密</a:t>
            </a:r>
            <a:r>
              <a:rPr kumimoji="1" lang="zh-CN" altLang="en-US" sz="105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资料，请勿外发</a:t>
            </a:r>
            <a:endParaRPr kumimoji="1" lang="zh-CN" altLang="en-US" sz="105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.png"/><Relationship Id="rId2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0" y="1988289"/>
            <a:ext cx="12192000" cy="1076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r>
              <a:rPr kumimoji="1" lang="en-US" altLang="zh-CN" sz="4800" b="1" dirty="0" smtClean="0"/>
              <a:t>DSP</a:t>
            </a:r>
            <a:r>
              <a:rPr kumimoji="1" lang="zh-CN" altLang="en-US" sz="4800" b="1" dirty="0" smtClean="0"/>
              <a:t>畸变校正</a:t>
            </a:r>
            <a:endParaRPr kumimoji="1" lang="zh-CN" altLang="en-US" sz="4800" b="1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593123" y="5583812"/>
            <a:ext cx="1122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40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2020.06.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 rot="10800000" flipV="1">
            <a:off x="593123" y="4888539"/>
            <a:ext cx="1143411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摩象科技</a:t>
            </a:r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系统软件部</a:t>
            </a:r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侯天星 </a:t>
            </a:r>
            <a:endParaRPr kumimoji="1"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讨论 </a:t>
            </a:r>
            <a:r>
              <a:rPr lang="en-US" altLang="zh-CN" dirty="0" smtClean="0"/>
              <a:t>-- </a:t>
            </a:r>
            <a:r>
              <a:rPr lang="zh-CN" altLang="en-US" dirty="0" smtClean="0"/>
              <a:t>并行计算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868932" y="2254789"/>
            <a:ext cx="10138374" cy="3997140"/>
            <a:chOff x="868932" y="2254789"/>
            <a:chExt cx="10138374" cy="3997140"/>
          </a:xfrm>
        </p:grpSpPr>
        <p:sp>
          <p:nvSpPr>
            <p:cNvPr id="3" name="内容占位符 3"/>
            <p:cNvSpPr txBox="1"/>
            <p:nvPr/>
          </p:nvSpPr>
          <p:spPr>
            <a:xfrm>
              <a:off x="868932" y="2254789"/>
              <a:ext cx="10138374" cy="39971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1">
                <a:lnSpc>
                  <a:spcPct val="140000"/>
                </a:lnSpc>
                <a:spcBef>
                  <a:spcPts val="1000"/>
                </a:spcBef>
              </a:pPr>
              <a:r>
                <a:rPr kumimoji="1"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并行</a:t>
              </a:r>
              <a:r>
                <a:rPr kumimoji="1"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(parallel)</a:t>
              </a:r>
              <a:r>
                <a:rPr kumimoji="1"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是指在同一时刻，有多条指令在多个</a:t>
              </a:r>
              <a:r>
                <a:rPr kumimoji="1" lang="zh-CN" altLang="en-US" sz="2000" dirty="0" smtClean="0">
                  <a:latin typeface="微软雅黑" panose="020B0503020204020204" charset="-122"/>
                  <a:ea typeface="微软雅黑" panose="020B0503020204020204" charset="-122"/>
                </a:rPr>
                <a:t>处理器（或者处理单元）上</a:t>
              </a:r>
              <a:r>
                <a:rPr kumimoji="1"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同时执行。所以无论从微观还是从宏观来看，二者都是同时执行的</a:t>
              </a:r>
              <a:r>
                <a:rPr kumimoji="1" lang="zh-CN" altLang="en-US" sz="2000" dirty="0" smtClean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kumimoji="1" lang="en-US" altLang="zh-CN" sz="2000" dirty="0" smtClean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28600" lvl="1">
                <a:lnSpc>
                  <a:spcPct val="140000"/>
                </a:lnSpc>
                <a:spcBef>
                  <a:spcPts val="1000"/>
                </a:spcBef>
              </a:pPr>
              <a:r>
                <a:rPr kumimoji="1" lang="zh-CN" altLang="en-US" sz="2000" dirty="0" smtClean="0">
                  <a:latin typeface="微软雅黑" panose="020B0503020204020204" charset="-122"/>
                  <a:ea typeface="微软雅黑" panose="020B0503020204020204" charset="-122"/>
                </a:rPr>
                <a:t>并发</a:t>
              </a:r>
              <a:r>
                <a:rPr kumimoji="1"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(concurrency)</a:t>
              </a:r>
              <a:r>
                <a:rPr kumimoji="1"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：指在同一时刻只能有一条指令执行，但多个进程指令被快速的轮换执行，使得在宏观上具有多个进程同时执行的效果，但在微观上并不是同时执行的，只是把时间分成若干段，使多个进程快速交替的</a:t>
              </a:r>
              <a:r>
                <a:rPr kumimoji="1" lang="zh-CN" altLang="en-US" sz="2000" dirty="0" smtClean="0">
                  <a:latin typeface="微软雅黑" panose="020B0503020204020204" charset="-122"/>
                  <a:ea typeface="微软雅黑" panose="020B0503020204020204" charset="-122"/>
                </a:rPr>
                <a:t>执行（操作系统）</a:t>
              </a:r>
              <a:br>
                <a:rPr lang="en-US" altLang="zh-CN" dirty="0" smtClean="0"/>
              </a:br>
              <a:endParaRPr kumimoji="1" lang="en-US" altLang="zh-CN" dirty="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76384" y="4716891"/>
              <a:ext cx="2343150" cy="131445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2367" y="4716891"/>
              <a:ext cx="2333625" cy="131445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868932" y="1112808"/>
            <a:ext cx="469456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1" indent="-228600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并行与并发</a:t>
            </a:r>
            <a:r>
              <a:rPr kumimoji="1"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？</a:t>
            </a:r>
            <a:endParaRPr kumimoji="1"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965200" y="492125"/>
            <a:ext cx="10515600" cy="641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kumimoji="1" lang="en-US" altLang="zh-CN" dirty="0" smtClean="0"/>
              <a:t>Cadence Vision P6 DSP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838200" y="1231265"/>
            <a:ext cx="10515600" cy="48812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/>
              <a:t>CPU Architecture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en-US" altLang="zh-CN" sz="2400" dirty="0" smtClean="0"/>
              <a:t>SIMD</a:t>
            </a:r>
            <a:r>
              <a:rPr kumimoji="1" lang="zh-CN" altLang="en-US" sz="2400" dirty="0" smtClean="0"/>
              <a:t>，单指令多数据</a:t>
            </a:r>
            <a:endParaRPr kumimoji="1" lang="en-US" altLang="zh-CN" sz="2400" dirty="0" smtClean="0"/>
          </a:p>
          <a:p>
            <a:pPr lvl="1">
              <a:lnSpc>
                <a:spcPct val="150000"/>
              </a:lnSpc>
            </a:pPr>
            <a:r>
              <a:rPr kumimoji="1" lang="en-US" altLang="zh-CN" sz="2000" dirty="0" smtClean="0"/>
              <a:t>Support 64-way 8-bit, 32-way 16-bit, 16-way 32-bit fixed-point operation. </a:t>
            </a:r>
            <a:endParaRPr kumimoji="1" lang="en-US" altLang="zh-CN" sz="2000" dirty="0" smtClean="0"/>
          </a:p>
          <a:p>
            <a:pPr lvl="1">
              <a:lnSpc>
                <a:spcPct val="150000"/>
              </a:lnSpc>
            </a:pPr>
            <a:r>
              <a:rPr kumimoji="1" lang="en-US" altLang="zh-CN" sz="2000" dirty="0" smtClean="0"/>
              <a:t>Support 16-way single-precision float-point operation.</a:t>
            </a:r>
            <a:endParaRPr kumimoji="1" lang="en-US" altLang="zh-CN" sz="2000" dirty="0" smtClean="0"/>
          </a:p>
          <a:p>
            <a:pPr lvl="1">
              <a:lnSpc>
                <a:spcPct val="150000"/>
              </a:lnSpc>
            </a:pPr>
            <a:r>
              <a:rPr kumimoji="1" lang="en-US" altLang="zh-CN" sz="2000" dirty="0" smtClean="0"/>
              <a:t>Support 32-way half-precision float-point operation</a:t>
            </a:r>
            <a:endParaRPr kumimoji="1" lang="en-US" altLang="zh-CN" sz="2000" dirty="0" smtClean="0"/>
          </a:p>
          <a:p>
            <a:pPr>
              <a:lnSpc>
                <a:spcPct val="150000"/>
              </a:lnSpc>
            </a:pPr>
            <a:r>
              <a:rPr kumimoji="1" lang="en-US" altLang="zh-CN" sz="2400" dirty="0" smtClean="0"/>
              <a:t>VLIW</a:t>
            </a:r>
            <a:r>
              <a:rPr kumimoji="1" lang="zh-CN" altLang="en-US" sz="2400" dirty="0" smtClean="0"/>
              <a:t>，超长指令字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多个功能单元</a:t>
            </a:r>
            <a:r>
              <a:rPr kumimoji="1" lang="en-US" altLang="zh-CN" sz="2400" dirty="0" smtClean="0"/>
              <a:t>slot</a:t>
            </a:r>
            <a:endParaRPr kumimoji="1" lang="en-US" altLang="zh-CN" sz="24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2000" dirty="0" smtClean="0"/>
              <a:t>为指令并行提供支持</a:t>
            </a:r>
            <a:endParaRPr kumimoji="1"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8609" y="340025"/>
            <a:ext cx="8600038" cy="5782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2000" decel="1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965200" y="492125"/>
            <a:ext cx="10515600" cy="641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kumimoji="1" lang="en-US" altLang="zh-CN" dirty="0" smtClean="0"/>
              <a:t>Vision P6 Register</a:t>
            </a:r>
            <a:endParaRPr kumimoji="1"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8217218" y="2814955"/>
          <a:ext cx="1185862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8" name="包装程序外壳对象" showAsIcon="1" r:id="rId1" imgW="1133475" imgH="523875" progId="Package">
                  <p:embed/>
                </p:oleObj>
              </mc:Choice>
              <mc:Fallback>
                <p:oleObj name="包装程序外壳对象" showAsIcon="1" r:id="rId1" imgW="1133475" imgH="523875" progId="Package">
                  <p:embed/>
                  <p:pic>
                    <p:nvPicPr>
                      <p:cNvPr id="0" name="图片 650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17218" y="2814955"/>
                        <a:ext cx="1185862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66840"/>
            <a:ext cx="9875736" cy="53446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VLIW – </a:t>
            </a:r>
            <a:r>
              <a:rPr lang="zh-CN" altLang="en-US" dirty="0" smtClean="0"/>
              <a:t>超长指令字</a:t>
            </a:r>
            <a:endParaRPr lang="zh-CN" altLang="en-US" dirty="0"/>
          </a:p>
        </p:txBody>
      </p:sp>
      <p:sp>
        <p:nvSpPr>
          <p:cNvPr id="3" name="内容占位符 3"/>
          <p:cNvSpPr txBox="1"/>
          <p:nvPr/>
        </p:nvSpPr>
        <p:spPr>
          <a:xfrm>
            <a:off x="838200" y="1231265"/>
            <a:ext cx="10515600" cy="4881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Vision P6 DSP inherits the 24-bit and 16-bit instructions of the base Xtensa architecture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Vision P6 DSP is also a VLIW processor which bundles </a:t>
            </a:r>
            <a:r>
              <a:rPr lang="en-US" altLang="zh-CN" dirty="0" smtClean="0"/>
              <a:t>multiple operations </a:t>
            </a:r>
            <a:r>
              <a:rPr lang="en-US" altLang="zh-CN" dirty="0"/>
              <a:t>into an instruction bundle.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A single instruction can bundle up to five SIMD (vector</a:t>
            </a:r>
            <a:r>
              <a:rPr lang="en-US" altLang="zh-CN" dirty="0" smtClean="0"/>
              <a:t>) operations</a:t>
            </a:r>
            <a:r>
              <a:rPr lang="en-US" altLang="zh-CN" dirty="0"/>
              <a:t>, or a mix of vector and scalar </a:t>
            </a:r>
            <a:r>
              <a:rPr lang="en-US" altLang="zh-CN" dirty="0" smtClean="0"/>
              <a:t>operations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There are </a:t>
            </a:r>
            <a:r>
              <a:rPr lang="en-US" altLang="zh-CN" dirty="0" smtClean="0"/>
              <a:t>seven different </a:t>
            </a:r>
            <a:r>
              <a:rPr lang="en-US" altLang="zh-CN" dirty="0"/>
              <a:t>formats for 128-bit instruction bundles and three different formats for </a:t>
            </a:r>
            <a:r>
              <a:rPr lang="en-US" altLang="zh-CN" dirty="0" smtClean="0"/>
              <a:t>64-bit instruction </a:t>
            </a:r>
            <a:r>
              <a:rPr lang="en-US" altLang="zh-CN" dirty="0"/>
              <a:t>bundles. While the exact combinations of operations available in the different </a:t>
            </a:r>
            <a:r>
              <a:rPr lang="en-US" altLang="zh-CN" dirty="0" smtClean="0"/>
              <a:t>slots varies </a:t>
            </a:r>
            <a:r>
              <a:rPr lang="en-US" altLang="zh-CN" dirty="0"/>
              <a:t>according to instruction </a:t>
            </a:r>
            <a:r>
              <a:rPr lang="en-US" altLang="zh-CN" dirty="0" smtClean="0"/>
              <a:t>format.</a:t>
            </a:r>
            <a:br>
              <a:rPr lang="en-US" altLang="zh-CN" dirty="0"/>
            </a:br>
            <a:br>
              <a:rPr lang="en-US" altLang="zh-CN" dirty="0"/>
            </a:br>
            <a:endParaRPr kumimoji="1"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VLIW – </a:t>
            </a:r>
            <a:r>
              <a:rPr lang="zh-CN" altLang="en-US" dirty="0"/>
              <a:t>超长指令字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1528914"/>
            <a:ext cx="10515600" cy="4057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the following general categories of operations are available in each 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slot: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/>
              <a:t>Slot </a:t>
            </a:r>
            <a:r>
              <a:rPr lang="en-US" altLang="zh-CN" dirty="0"/>
              <a:t>0: base operations, vector load, vector store, vector gather/scatter, vector </a:t>
            </a:r>
            <a:r>
              <a:rPr lang="en-US" altLang="zh-CN" dirty="0" err="1" smtClean="0"/>
              <a:t>alu</a:t>
            </a:r>
            <a:endParaRPr lang="en-US" altLang="zh-CN" dirty="0" smtClean="0"/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/>
              <a:t>Slot </a:t>
            </a:r>
            <a:r>
              <a:rPr lang="en-US" altLang="zh-CN" dirty="0"/>
              <a:t>1: base operations, vector load, </a:t>
            </a:r>
            <a:r>
              <a:rPr lang="en-US" altLang="zh-CN" dirty="0" err="1"/>
              <a:t>vbool</a:t>
            </a:r>
            <a:r>
              <a:rPr lang="en-US" altLang="zh-CN" dirty="0"/>
              <a:t> </a:t>
            </a:r>
            <a:r>
              <a:rPr lang="en-US" altLang="zh-CN" dirty="0" err="1"/>
              <a:t>alu</a:t>
            </a:r>
            <a:r>
              <a:rPr lang="en-US" altLang="zh-CN" dirty="0"/>
              <a:t>, wvec </a:t>
            </a:r>
            <a:r>
              <a:rPr lang="en-US" altLang="zh-CN" dirty="0" smtClean="0"/>
              <a:t>packs</a:t>
            </a:r>
            <a:endParaRPr lang="en-US" altLang="zh-CN" dirty="0" smtClean="0"/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/>
              <a:t>Slot </a:t>
            </a:r>
            <a:r>
              <a:rPr lang="en-US" altLang="zh-CN" dirty="0"/>
              <a:t>2: base operations, vector multiply/multiply-accumulate, vector divide, vector </a:t>
            </a:r>
            <a:r>
              <a:rPr lang="en-US" altLang="zh-CN" dirty="0" err="1"/>
              <a:t>alu</a:t>
            </a:r>
            <a:r>
              <a:rPr lang="en-US" altLang="zh-CN" dirty="0"/>
              <a:t>, vector shift </a:t>
            </a:r>
            <a:r>
              <a:rPr lang="en-US" altLang="zh-CN" dirty="0" err="1"/>
              <a:t>imm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/>
              <a:t>Slot </a:t>
            </a:r>
            <a:r>
              <a:rPr lang="en-US" altLang="zh-CN" dirty="0"/>
              <a:t>3: vector </a:t>
            </a:r>
            <a:r>
              <a:rPr lang="en-US" altLang="zh-CN" dirty="0" err="1"/>
              <a:t>alu</a:t>
            </a:r>
            <a:r>
              <a:rPr lang="en-US" altLang="zh-CN" dirty="0"/>
              <a:t>, vector select, vector </a:t>
            </a:r>
            <a:r>
              <a:rPr lang="en-US" altLang="zh-CN" dirty="0" smtClean="0"/>
              <a:t>shift</a:t>
            </a:r>
            <a:endParaRPr lang="en-US" altLang="zh-CN" dirty="0" smtClean="0"/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/>
              <a:t>Slot </a:t>
            </a:r>
            <a:r>
              <a:rPr lang="en-US" altLang="zh-CN" dirty="0"/>
              <a:t>4: vector </a:t>
            </a:r>
            <a:r>
              <a:rPr lang="en-US" altLang="zh-CN" dirty="0" err="1"/>
              <a:t>alu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SIMD – </a:t>
            </a:r>
            <a:r>
              <a:rPr lang="zh-CN" altLang="en-US" dirty="0" smtClean="0"/>
              <a:t>单指令多数据</a:t>
            </a:r>
            <a:endParaRPr lang="zh-CN" altLang="en-US" dirty="0"/>
          </a:p>
        </p:txBody>
      </p:sp>
      <p:pic>
        <p:nvPicPr>
          <p:cNvPr id="13314" name="Picture 2" descr="https://bkimg.cdn.bcebos.com/pic/a9d3fd1f4134970a4fd808559ccad1c8a7865d24?x-bce-process=image/watermark,g_7,image_d2F0ZXIvYmFpa2U4MA==,xp_5,yp_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788" y="3671887"/>
            <a:ext cx="2768779" cy="276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内容占位符 3"/>
          <p:cNvSpPr txBox="1"/>
          <p:nvPr/>
        </p:nvSpPr>
        <p:spPr>
          <a:xfrm>
            <a:off x="838200" y="1231265"/>
            <a:ext cx="10515600" cy="4881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2400" dirty="0"/>
              <a:t>一个控制器控制多个平行的处理</a:t>
            </a:r>
            <a:r>
              <a:rPr kumimoji="1" lang="zh-CN" altLang="en-US" sz="2400" dirty="0" smtClean="0"/>
              <a:t>微元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以</a:t>
            </a:r>
            <a:r>
              <a:rPr kumimoji="1" lang="en-US" altLang="zh-CN" sz="2400" dirty="0" smtClean="0"/>
              <a:t>DSP</a:t>
            </a:r>
            <a:r>
              <a:rPr kumimoji="1" lang="zh-CN" altLang="en-US" sz="2400" dirty="0" smtClean="0"/>
              <a:t>的乘法指令为例</a:t>
            </a:r>
            <a:endParaRPr kumimoji="1" lang="en-US" altLang="zh-CN" sz="2400" dirty="0" smtClean="0"/>
          </a:p>
          <a:p>
            <a:pPr lvl="1" fontAlgn="ctr"/>
            <a:r>
              <a:rPr lang="zh-CN" altLang="zh-CN" sz="2000" dirty="0"/>
              <a:t>u64</a:t>
            </a:r>
            <a:r>
              <a:rPr lang="en-US" altLang="zh-CN" sz="2000" dirty="0"/>
              <a:t>x1</a:t>
            </a:r>
            <a:r>
              <a:rPr lang="zh-CN" altLang="zh-CN" sz="2000" dirty="0"/>
              <a:t>6</a:t>
            </a:r>
            <a:r>
              <a:rPr lang="zh-CN" altLang="zh-CN" sz="2000" dirty="0" smtClean="0"/>
              <a:t>_</a:t>
            </a:r>
            <a:r>
              <a:rPr lang="zh-CN" altLang="zh-CN" sz="2000" dirty="0"/>
              <a:t>data = IVP_MULN_2X16X32_</a:t>
            </a:r>
            <a:r>
              <a:rPr lang="en-US" altLang="zh-CN" sz="2000" dirty="0"/>
              <a:t>0</a:t>
            </a:r>
            <a:r>
              <a:rPr lang="zh-CN" altLang="zh-CN" sz="2000" dirty="0"/>
              <a:t>(u16x32_data, u32x16_data)</a:t>
            </a:r>
            <a:r>
              <a:rPr lang="zh-CN" altLang="zh-CN" sz="2000" dirty="0" smtClean="0"/>
              <a:t>;</a:t>
            </a:r>
            <a:endParaRPr lang="en-US" altLang="zh-CN" sz="2000" dirty="0" smtClean="0"/>
          </a:p>
          <a:p>
            <a:pPr lvl="1" fontAlgn="ctr"/>
            <a:r>
              <a:rPr lang="zh-CN" altLang="zh-CN" sz="2000" dirty="0"/>
              <a:t>u64</a:t>
            </a:r>
            <a:r>
              <a:rPr lang="en-US" altLang="zh-CN" sz="2000" dirty="0"/>
              <a:t>x1</a:t>
            </a:r>
            <a:r>
              <a:rPr lang="zh-CN" altLang="zh-CN" sz="2000" dirty="0"/>
              <a:t>6</a:t>
            </a:r>
            <a:r>
              <a:rPr lang="en-US" altLang="zh-CN" sz="2000" dirty="0" smtClean="0"/>
              <a:t>[</a:t>
            </a:r>
            <a:r>
              <a:rPr lang="en-US" altLang="zh-CN" sz="2000" dirty="0" err="1" smtClean="0"/>
              <a:t>i</a:t>
            </a:r>
            <a:r>
              <a:rPr lang="en-US" altLang="zh-CN" sz="2000" dirty="0"/>
              <a:t>] = u32x16_data[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 * u16x32_data[2i</a:t>
            </a:r>
            <a:r>
              <a:rPr lang="en-US" altLang="zh-CN" sz="2000" dirty="0" smtClean="0"/>
              <a:t>];</a:t>
            </a:r>
            <a:endParaRPr lang="en-US" altLang="zh-CN" sz="2000" dirty="0" smtClean="0"/>
          </a:p>
          <a:p>
            <a:pPr lvl="1" fontAlgn="ctr"/>
            <a:r>
              <a:rPr lang="zh-CN" altLang="zh-CN" sz="2000" dirty="0"/>
              <a:t>u64</a:t>
            </a:r>
            <a:r>
              <a:rPr lang="en-US" altLang="zh-CN" sz="2000" dirty="0"/>
              <a:t>x1</a:t>
            </a:r>
            <a:r>
              <a:rPr lang="zh-CN" altLang="zh-CN" sz="2000" dirty="0"/>
              <a:t>6_data = IVP_MULN_2X16X32</a:t>
            </a:r>
            <a:r>
              <a:rPr lang="zh-CN" altLang="zh-CN" sz="2000" dirty="0" smtClean="0"/>
              <a:t>_</a:t>
            </a:r>
            <a:r>
              <a:rPr lang="en-US" altLang="zh-CN" sz="2000" dirty="0" smtClean="0"/>
              <a:t>1</a:t>
            </a:r>
            <a:r>
              <a:rPr lang="zh-CN" altLang="zh-CN" sz="2000" dirty="0" smtClean="0"/>
              <a:t>(</a:t>
            </a:r>
            <a:r>
              <a:rPr lang="zh-CN" altLang="zh-CN" sz="2000" dirty="0"/>
              <a:t>u16x32_data, u32x16_data);</a:t>
            </a:r>
            <a:endParaRPr lang="en-US" altLang="zh-CN" sz="2000" dirty="0"/>
          </a:p>
          <a:p>
            <a:pPr lvl="1" fontAlgn="ctr"/>
            <a:r>
              <a:rPr lang="zh-CN" altLang="zh-CN" sz="2000" dirty="0"/>
              <a:t>u64</a:t>
            </a:r>
            <a:r>
              <a:rPr lang="en-US" altLang="zh-CN" sz="2000" dirty="0"/>
              <a:t>x1</a:t>
            </a:r>
            <a:r>
              <a:rPr lang="zh-CN" altLang="zh-CN" sz="2000" dirty="0"/>
              <a:t>6</a:t>
            </a:r>
            <a:r>
              <a:rPr lang="en-US" altLang="zh-CN" sz="2000" dirty="0"/>
              <a:t>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 = u32x16_data[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 * </a:t>
            </a:r>
            <a:r>
              <a:rPr lang="en-US" altLang="zh-CN" sz="2000" dirty="0" smtClean="0"/>
              <a:t>u16x32_data[2i + 1];</a:t>
            </a:r>
            <a:endParaRPr lang="en-US" altLang="zh-CN" sz="2000" dirty="0"/>
          </a:p>
          <a:p>
            <a:pPr lvl="1" fontAlgn="ctr"/>
            <a:endParaRPr lang="en-US" altLang="zh-CN" sz="2000" dirty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965200" y="492125"/>
            <a:ext cx="10515600" cy="641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kumimoji="1" lang="zh-CN" altLang="en-US" dirty="0" smtClean="0"/>
              <a:t>并行运算优化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838200" y="1231265"/>
            <a:ext cx="10515600" cy="48812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数据整理，浮点定点化，整理后一组</a:t>
            </a:r>
            <a:r>
              <a:rPr kumimoji="1" lang="en-US" altLang="zh-CN" sz="2400" dirty="0" smtClean="0"/>
              <a:t>map</a:t>
            </a:r>
            <a:r>
              <a:rPr kumimoji="1" lang="zh-CN" altLang="en-US" sz="2400" dirty="0" smtClean="0"/>
              <a:t>数据包含</a:t>
            </a:r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字节整数部分，</a:t>
            </a:r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字节小数部分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单次循环处理</a:t>
            </a:r>
            <a:r>
              <a:rPr kumimoji="1" lang="en-US" altLang="zh-CN" sz="2400" dirty="0" smtClean="0"/>
              <a:t>32</a:t>
            </a:r>
            <a:r>
              <a:rPr kumimoji="1" lang="zh-CN" altLang="en-US" sz="2400" dirty="0" smtClean="0"/>
              <a:t>个点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瓶颈</a:t>
            </a:r>
            <a:endParaRPr kumimoji="1" lang="en-US" altLang="zh-CN" sz="24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2000" dirty="0" smtClean="0"/>
              <a:t>数据读写耗时远远大于计算耗时</a:t>
            </a:r>
            <a:endParaRPr kumimoji="1"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965200" y="492125"/>
            <a:ext cx="10515600" cy="641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kumimoji="1" lang="zh-CN" altLang="en-US" dirty="0" smtClean="0"/>
              <a:t>片上存储与</a:t>
            </a:r>
            <a:r>
              <a:rPr kumimoji="1" lang="en-US" altLang="zh-CN" dirty="0" smtClean="0"/>
              <a:t>DMA</a:t>
            </a:r>
            <a:r>
              <a:rPr kumimoji="1" lang="zh-CN" altLang="en-US" dirty="0" smtClean="0"/>
              <a:t>数据搬运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838200" y="1231265"/>
            <a:ext cx="10515600" cy="48812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计算机存储体系</a:t>
            </a:r>
            <a:endParaRPr kumimoji="1" lang="en-US" altLang="zh-CN" sz="24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硬盘 </a:t>
            </a:r>
            <a:r>
              <a:rPr kumimoji="1" lang="en-US" altLang="zh-CN" sz="2000" dirty="0">
                <a:sym typeface="Wingdings" panose="05000000000000000000" pitchFamily="2" charset="2"/>
              </a:rPr>
              <a:t> </a:t>
            </a:r>
            <a:r>
              <a:rPr kumimoji="1" lang="zh-CN" altLang="en-US" sz="2000" dirty="0" smtClean="0">
                <a:sym typeface="Wingdings" panose="05000000000000000000" pitchFamily="2" charset="2"/>
              </a:rPr>
              <a:t>外存（高速缓存</a:t>
            </a:r>
            <a:r>
              <a:rPr kumimoji="1" lang="en-US" altLang="zh-CN" sz="2000" dirty="0" smtClean="0">
                <a:sym typeface="Wingdings" panose="05000000000000000000" pitchFamily="2" charset="2"/>
              </a:rPr>
              <a:t>Cache</a:t>
            </a:r>
            <a:r>
              <a:rPr kumimoji="1" lang="zh-CN" altLang="en-US" sz="2000" dirty="0" smtClean="0">
                <a:sym typeface="Wingdings" panose="05000000000000000000" pitchFamily="2" charset="2"/>
              </a:rPr>
              <a:t>） </a:t>
            </a:r>
            <a:r>
              <a:rPr kumimoji="1" lang="en-US" altLang="zh-CN" sz="2000" dirty="0">
                <a:sym typeface="Wingdings" panose="05000000000000000000" pitchFamily="2" charset="2"/>
              </a:rPr>
              <a:t> </a:t>
            </a:r>
            <a:r>
              <a:rPr kumimoji="1" lang="zh-CN" altLang="en-US" sz="2000" dirty="0">
                <a:sym typeface="Wingdings" panose="05000000000000000000" pitchFamily="2" charset="2"/>
              </a:rPr>
              <a:t>片上存储</a:t>
            </a:r>
            <a:r>
              <a:rPr kumimoji="1" lang="en-US" altLang="zh-CN" sz="2000" dirty="0">
                <a:sym typeface="Wingdings" panose="05000000000000000000" pitchFamily="2" charset="2"/>
              </a:rPr>
              <a:t>(Cache)  </a:t>
            </a:r>
            <a:r>
              <a:rPr kumimoji="1" lang="zh-CN" altLang="en-US" sz="2000" dirty="0" smtClean="0">
                <a:sym typeface="Wingdings" panose="05000000000000000000" pitchFamily="2" charset="2"/>
              </a:rPr>
              <a:t>寄存器</a:t>
            </a:r>
            <a:endParaRPr kumimoji="1" lang="en-US" altLang="zh-CN" sz="2000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en-US" altLang="zh-CN" sz="2400" dirty="0" smtClean="0"/>
              <a:t>Vision P6</a:t>
            </a:r>
            <a:r>
              <a:rPr kumimoji="1" lang="zh-CN" altLang="en-US" sz="2400" dirty="0" smtClean="0"/>
              <a:t>有两个</a:t>
            </a:r>
            <a:r>
              <a:rPr kumimoji="1" lang="en-US" altLang="zh-CN" sz="2400" dirty="0" smtClean="0"/>
              <a:t>256KB</a:t>
            </a:r>
            <a:r>
              <a:rPr kumimoji="1" lang="zh-CN" altLang="en-US" sz="2400" dirty="0" smtClean="0"/>
              <a:t>的片上</a:t>
            </a:r>
            <a:r>
              <a:rPr kumimoji="1" lang="en-US" altLang="zh-CN" sz="2400" dirty="0" smtClean="0"/>
              <a:t>SRAM</a:t>
            </a:r>
            <a:r>
              <a:rPr kumimoji="1" lang="zh-CN" altLang="en-US" sz="2400" dirty="0" smtClean="0"/>
              <a:t>，</a:t>
            </a:r>
            <a:r>
              <a:rPr kumimoji="1" lang="en-US" altLang="zh-CN" sz="2400" dirty="0" smtClean="0"/>
              <a:t>Non-Cache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en-US" altLang="zh-CN" sz="2400" dirty="0" smtClean="0"/>
              <a:t>DMA</a:t>
            </a:r>
            <a:r>
              <a:rPr kumimoji="1" lang="zh-CN" altLang="en-US" sz="2400" dirty="0" smtClean="0"/>
              <a:t>搬运数据，</a:t>
            </a:r>
            <a:r>
              <a:rPr kumimoji="1" lang="en-US" altLang="zh-CN" sz="2400" dirty="0" smtClean="0"/>
              <a:t>ping-pong</a:t>
            </a:r>
            <a:r>
              <a:rPr kumimoji="1" lang="zh-CN" altLang="en-US" sz="2400" dirty="0" smtClean="0"/>
              <a:t>操作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8865" y="2379255"/>
            <a:ext cx="5610777" cy="1675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965200" y="492125"/>
            <a:ext cx="10515600" cy="641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kumimoji="1" lang="zh-CN" altLang="en-US" dirty="0" smtClean="0"/>
              <a:t>数据量优化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838200" y="1231265"/>
            <a:ext cx="10515600" cy="48812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分块处理</a:t>
            </a:r>
            <a:endParaRPr kumimoji="1" lang="en-US" altLang="zh-CN" sz="24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kumimoji="1"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3840x2160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为例，块大小为</a:t>
            </a:r>
            <a:r>
              <a:rPr kumimoji="1"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192x108</a:t>
            </a:r>
            <a:endParaRPr kumimoji="1"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需要提前计算好分块的数据</a:t>
            </a:r>
            <a:endParaRPr kumimoji="1"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分块后，</a:t>
            </a:r>
            <a:r>
              <a:rPr kumimoji="1" lang="en-US" altLang="zh-CN" sz="2400" dirty="0" smtClean="0"/>
              <a:t>map</a:t>
            </a:r>
            <a:r>
              <a:rPr kumimoji="1" lang="zh-CN" altLang="en-US" sz="2400" dirty="0" smtClean="0"/>
              <a:t>数据可由</a:t>
            </a:r>
            <a:r>
              <a:rPr kumimoji="1" lang="en-US" altLang="zh-CN" sz="2400" dirty="0"/>
              <a:t>16-bit</a:t>
            </a:r>
            <a:r>
              <a:rPr kumimoji="1" lang="zh-CN" altLang="en-US" sz="2400" dirty="0"/>
              <a:t>转换为</a:t>
            </a:r>
            <a:r>
              <a:rPr kumimoji="1" lang="en-US" altLang="zh-CN" sz="2400" dirty="0" smtClean="0"/>
              <a:t>8-bit</a:t>
            </a:r>
            <a:endParaRPr kumimoji="1" lang="en-US" altLang="zh-CN" sz="24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kumimoji="1"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3840x2160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为例，原图像中的某个点</a:t>
            </a:r>
            <a:r>
              <a:rPr kumimoji="1"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P(</a:t>
            </a:r>
            <a:r>
              <a:rPr kumimoji="1"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x,y</a:t>
            </a:r>
            <a:r>
              <a:rPr kumimoji="1"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kumimoji="1"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分块的起点在原图像中的坐标为</a:t>
            </a:r>
            <a:r>
              <a:rPr kumimoji="1"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O(x0,y0)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点</a:t>
            </a:r>
            <a:r>
              <a:rPr kumimoji="1"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在分块中的坐标</a:t>
            </a:r>
            <a:r>
              <a:rPr kumimoji="1"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kumimoji="1" lang="en-US" altLang="zh-C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’</a:t>
            </a:r>
            <a:r>
              <a:rPr kumimoji="1"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(x-x0, y-y0)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remap</a:t>
            </a:r>
            <a:r>
              <a:rPr lang="zh-CN" altLang="en-US" dirty="0" smtClean="0"/>
              <a:t>实现代码示例</a:t>
            </a:r>
            <a:endParaRPr lang="zh-CN" altLang="en-US" dirty="0"/>
          </a:p>
        </p:txBody>
      </p:sp>
      <p:sp>
        <p:nvSpPr>
          <p:cNvPr id="3" name="内容占位符 3"/>
          <p:cNvSpPr txBox="1"/>
          <p:nvPr/>
        </p:nvSpPr>
        <p:spPr>
          <a:xfrm>
            <a:off x="838200" y="1078301"/>
            <a:ext cx="10515600" cy="543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数据，</a:t>
            </a:r>
            <a:r>
              <a:rPr lang="zh-CN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双线性插值</a:t>
            </a: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取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数据坐标整数部分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加载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16-bit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数据到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vint0(32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组</a:t>
            </a:r>
            <a:r>
              <a:rPr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</a:rPr>
              <a:t>x,y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坐标整数部分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IVP_LAVNX16_XP(vint0, a_loadi, rint, 64);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//x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分离，并转换为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16-bit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，高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位补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vxi = IVP_MOVNX16_FROM2NX8(IVP_SEL2NX8I(0, IVP_MOV2NX8_FROMNX16(vint0), IVP_SELI_8B_INTERLEAVE_1_EVEN))</a:t>
            </a:r>
            <a:r>
              <a:rPr lang="zh-CN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vyi = IVP_MOVNX16_FROM2NX8(IVP_SEL2NX8I(0, IVP_MOV2NX8_FROMNX16(IVP_SRLINX16(vint0, 8)), IVP_SELI_8B_INTERLEAVE_1_EVEN));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657436" y="2332034"/>
          <a:ext cx="6806790" cy="261620"/>
        </p:xfrm>
        <a:graphic>
          <a:graphicData uri="http://schemas.openxmlformats.org/drawingml/2006/table">
            <a:tbl>
              <a:tblPr/>
              <a:tblGrid>
                <a:gridCol w="627278"/>
                <a:gridCol w="627278"/>
                <a:gridCol w="627278"/>
                <a:gridCol w="627278"/>
                <a:gridCol w="627278"/>
                <a:gridCol w="627278"/>
                <a:gridCol w="627278"/>
                <a:gridCol w="627278"/>
                <a:gridCol w="609905"/>
                <a:gridCol w="627278"/>
                <a:gridCol w="551383"/>
              </a:tblGrid>
              <a:tr h="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ea typeface="Calibri" panose="020F0502020204030204" pitchFamily="34" charset="0"/>
                        </a:rPr>
                        <a:t>int_x00</a:t>
                      </a:r>
                      <a:endParaRPr lang="en-US" sz="1050" dirty="0">
                        <a:effectLst/>
                        <a:ea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ea typeface="Calibri" panose="020F0502020204030204" pitchFamily="34" charset="0"/>
                        </a:rPr>
                        <a:t>int_y00</a:t>
                      </a:r>
                      <a:endParaRPr lang="en-US" sz="1050" dirty="0">
                        <a:effectLst/>
                        <a:ea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ea typeface="Calibri" panose="020F0502020204030204" pitchFamily="34" charset="0"/>
                        </a:rPr>
                        <a:t>int_x10</a:t>
                      </a:r>
                      <a:endParaRPr lang="en-US" sz="1050">
                        <a:effectLst/>
                        <a:ea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ea typeface="Calibri" panose="020F0502020204030204" pitchFamily="34" charset="0"/>
                        </a:rPr>
                        <a:t>int_y10</a:t>
                      </a:r>
                      <a:endParaRPr lang="en-US" sz="1050">
                        <a:effectLst/>
                        <a:ea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ea typeface="Calibri" panose="020F0502020204030204" pitchFamily="34" charset="0"/>
                        </a:rPr>
                        <a:t>int_x20</a:t>
                      </a:r>
                      <a:endParaRPr lang="en-US" sz="1050">
                        <a:effectLst/>
                        <a:ea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ea typeface="Calibri" panose="020F0502020204030204" pitchFamily="34" charset="0"/>
                        </a:rPr>
                        <a:t>Int_y20</a:t>
                      </a:r>
                      <a:endParaRPr lang="en-US" sz="1050">
                        <a:effectLst/>
                        <a:ea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ea typeface="Calibri" panose="020F0502020204030204" pitchFamily="34" charset="0"/>
                        </a:rPr>
                        <a:t>int_x30</a:t>
                      </a:r>
                      <a:endParaRPr lang="en-US" sz="1050">
                        <a:effectLst/>
                        <a:ea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ea typeface="Calibri" panose="020F0502020204030204" pitchFamily="34" charset="0"/>
                        </a:rPr>
                        <a:t>int_y30</a:t>
                      </a:r>
                      <a:endParaRPr lang="en-US" sz="1050">
                        <a:effectLst/>
                        <a:ea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  <a:ea typeface="宋体" panose="02010600030101010101" pitchFamily="2" charset="-122"/>
                        </a:rPr>
                        <a:t>……</a:t>
                      </a:r>
                      <a:endParaRPr lang="zh-CN" sz="1050">
                        <a:effectLst/>
                        <a:ea typeface="宋体" panose="02010600030101010101" pitchFamily="2" charset="-122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ea typeface="Calibri" panose="020F0502020204030204" pitchFamily="34" charset="0"/>
                        </a:rPr>
                        <a:t>int_xw0</a:t>
                      </a:r>
                      <a:endParaRPr lang="en-US" sz="1050">
                        <a:effectLst/>
                        <a:ea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ea typeface="Calibri" panose="020F0502020204030204" pitchFamily="34" charset="0"/>
                        </a:rPr>
                        <a:t>int_yw0</a:t>
                      </a:r>
                      <a:endParaRPr lang="en-US" sz="1050" dirty="0">
                        <a:effectLst/>
                        <a:ea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545" y="4370627"/>
            <a:ext cx="7678222" cy="2143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965200" y="492125"/>
            <a:ext cx="10515600" cy="1081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kumimoji="1" lang="zh-CN" altLang="en-US" sz="3600" dirty="0"/>
              <a:t>目录</a:t>
            </a:r>
            <a:endParaRPr kumimoji="1"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838200" y="1573427"/>
            <a:ext cx="10515600" cy="45390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为什么要做畸变校正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en-US" altLang="zh-CN" sz="2400" dirty="0" smtClean="0"/>
              <a:t>remap</a:t>
            </a:r>
            <a:r>
              <a:rPr kumimoji="1" lang="zh-CN" altLang="en-US" sz="2400" dirty="0" smtClean="0"/>
              <a:t>函数实现原理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en-US" altLang="zh-CN" sz="2400" dirty="0" smtClean="0"/>
              <a:t>Cadence DSP</a:t>
            </a:r>
            <a:r>
              <a:rPr kumimoji="1" lang="zh-CN" altLang="en-US" sz="2400" dirty="0" smtClean="0"/>
              <a:t>及</a:t>
            </a:r>
            <a:r>
              <a:rPr kumimoji="1" lang="en-US" altLang="zh-CN" sz="2400" dirty="0" smtClean="0"/>
              <a:t>remap</a:t>
            </a:r>
            <a:r>
              <a:rPr kumimoji="1" lang="zh-CN" altLang="en-US" sz="2400" dirty="0" smtClean="0"/>
              <a:t>优化过程</a:t>
            </a:r>
            <a:endParaRPr kumimoji="1" lang="zh-CN" altLang="en-US" sz="2400" dirty="0" smtClean="0"/>
          </a:p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海思</a:t>
            </a:r>
            <a:r>
              <a:rPr kumimoji="1" lang="en-US" altLang="zh-CN" sz="2400" dirty="0" smtClean="0"/>
              <a:t>3519AV100</a:t>
            </a:r>
            <a:r>
              <a:rPr kumimoji="1" lang="zh-CN" altLang="en-US" sz="2400" dirty="0" smtClean="0"/>
              <a:t>片上</a:t>
            </a:r>
            <a:r>
              <a:rPr kumimoji="1" lang="en-US" altLang="zh-CN" sz="2400" dirty="0" smtClean="0"/>
              <a:t>DSP</a:t>
            </a:r>
            <a:r>
              <a:rPr kumimoji="1" lang="zh-CN" altLang="en-US" sz="2400" dirty="0" smtClean="0"/>
              <a:t>开发</a:t>
            </a:r>
            <a:endParaRPr kumimoji="1"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remap</a:t>
            </a:r>
            <a:r>
              <a:rPr lang="zh-CN" altLang="en-US" dirty="0" smtClean="0"/>
              <a:t>实现代码示例</a:t>
            </a:r>
            <a:endParaRPr lang="zh-CN" altLang="en-US" dirty="0"/>
          </a:p>
        </p:txBody>
      </p:sp>
      <p:sp>
        <p:nvSpPr>
          <p:cNvPr id="3" name="内容占位符 3"/>
          <p:cNvSpPr txBox="1"/>
          <p:nvPr/>
        </p:nvSpPr>
        <p:spPr>
          <a:xfrm>
            <a:off x="838200" y="1078301"/>
            <a:ext cx="10515600" cy="5435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数据，</a:t>
            </a:r>
            <a:r>
              <a:rPr lang="zh-CN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双线性插值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同理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，取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数据坐标小数部分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IVP_LAVNX16_XP(v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frac0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, a_load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, r</a:t>
            </a:r>
            <a:r>
              <a:rPr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</a:rPr>
              <a:t>frac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, 64);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//x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分离，并转换为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16-bit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，高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位补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vxf = IVP_MOVNX16_FROM2NX8(IVP_SEL2NX8I(IVP_MOV2NX8_FROMNX16(vfrc0), 0, IVP_SELI_8B_INTERLEAVE_1_EVEN))</a:t>
            </a:r>
            <a:r>
              <a:rPr lang="zh-CN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vyf = IVP_MOVNX16_FROM2NX8(IVP_SEL2NX8I(IVP_MOV2NX8_FROMNX16(IVP_SRLINX16(vfrc0, 8)), 0, IVP_SELI_8B_INTERLEAVE_1_EVEN))</a:t>
            </a:r>
            <a:r>
              <a:rPr lang="zh-CN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计算相邻四个点的索引值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xb_vecNx16U index00 = vxi;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IVP_MULANX16UPACKL(index00, y_sstride, vyi);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     //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index00 = </a:t>
            </a:r>
            <a:r>
              <a:rPr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</a:rPr>
              <a:t>vxi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+ </a:t>
            </a:r>
            <a:r>
              <a:rPr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</a:rPr>
              <a:t>vyi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* </a:t>
            </a:r>
            <a:r>
              <a:rPr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</a:rPr>
              <a:t>y_sstride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xb_vecNx16U index01 = IVP_ADDNX16(index00, 1);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  //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index01 = index00 + 1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xb_vecNx16U index10 = IVP_ADDNX16(index00, y_sstride);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//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index10 = index00 + </a:t>
            </a:r>
            <a:r>
              <a:rPr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</a:rPr>
              <a:t>y_sstride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xb_vecNx16U index11 = IVP_ADDNX16(index01, y_sstride);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//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index11 = index01 + 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dirty="0"/>
          </a:p>
          <a:p>
            <a:pPr lvl="1">
              <a:lnSpc>
                <a:spcPct val="150000"/>
              </a:lnSpc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remap</a:t>
            </a:r>
            <a:r>
              <a:rPr lang="zh-CN" altLang="en-US" dirty="0" smtClean="0"/>
              <a:t>实现代码示例</a:t>
            </a:r>
            <a:endParaRPr lang="zh-CN" altLang="en-US" dirty="0"/>
          </a:p>
        </p:txBody>
      </p:sp>
      <p:sp>
        <p:nvSpPr>
          <p:cNvPr id="3" name="内容占位符 3"/>
          <p:cNvSpPr txBox="1"/>
          <p:nvPr/>
        </p:nvSpPr>
        <p:spPr>
          <a:xfrm>
            <a:off x="838200" y="1078301"/>
            <a:ext cx="10515600" cy="54357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数据，</a:t>
            </a:r>
            <a:r>
              <a:rPr lang="zh-CN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双线性插值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取四个点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的数据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xb_vecNx16 y00 = XI_IVP_GATHERNX8U_V(y_psrc, index00, GATHER_DELAY_BILINEAR_U8);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xb_vecNx16 y01 = XI_IVP_GATHERNX8U_V(y_psrc, index01, GATHER_DELAY_BILINEAR_U8);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xb_vecNx16 y10 = XI_IVP_GATHERNX8U_V(y_psrc, index10, GATHER_DELAY_BILINEAR_U8);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xb_vecNx16 y11 = XI_IVP_GATHERNX8U_V(y_psrc, index11, GATHER_DELAY_BILINEAR_U8);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双线性插值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IVP_MULANX16PACKQ(y00, vxf, IVP_SUBNX16(y01, y00))</a:t>
            </a:r>
            <a:r>
              <a:rPr lang="zh-CN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// y00 = </a:t>
            </a:r>
            <a:r>
              <a:rPr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</a:rPr>
              <a:t>vxf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* (y01 - y00)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IVP_MULANX16PACKQ(y10, vxf, IVP_SUBNX16(y11, y10))</a:t>
            </a:r>
            <a:r>
              <a:rPr lang="zh-CN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// y10 = </a:t>
            </a:r>
            <a:r>
              <a:rPr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</a:rPr>
              <a:t>vxf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* (y11 - y10)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IVP_MULANX16PACKQ(y00, vyf, IVP_SUBNX16(y10, y00));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// y00 = </a:t>
            </a:r>
            <a:r>
              <a:rPr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</a:rPr>
              <a:t>vyf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* (y10 - y00)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// 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存储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, 32x16 --&gt; 32x8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IVP_SAVNX8U_XP(y00, a_store, y_rdst, 32);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IVP_SAVNX8UPOS_FP(a_store, y_rdst);</a:t>
            </a: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dirty="0"/>
          </a:p>
          <a:p>
            <a:pPr lvl="1">
              <a:lnSpc>
                <a:spcPct val="150000"/>
              </a:lnSpc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-82379" y="2202473"/>
            <a:ext cx="12192000" cy="1076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kumimoji="1" lang="zh-CN" altLang="en-US" sz="4800" dirty="0"/>
              <a:t>海思</a:t>
            </a:r>
            <a:r>
              <a:rPr kumimoji="1" lang="en-US" altLang="zh-CN" sz="4800" dirty="0" smtClean="0"/>
              <a:t>3519AV100</a:t>
            </a:r>
            <a:r>
              <a:rPr kumimoji="1" lang="zh-CN" altLang="en-US" sz="4800" dirty="0" smtClean="0"/>
              <a:t>片上</a:t>
            </a:r>
            <a:r>
              <a:rPr kumimoji="1" lang="en-US" altLang="zh-CN" sz="4800" dirty="0" smtClean="0"/>
              <a:t>DSP</a:t>
            </a:r>
            <a:r>
              <a:rPr kumimoji="1" lang="zh-CN" altLang="en-US" sz="4800" dirty="0" smtClean="0"/>
              <a:t>开发</a:t>
            </a:r>
            <a:endParaRPr kumimoji="1" lang="zh-CN" alt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38200" y="492125"/>
            <a:ext cx="10515600" cy="641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kumimoji="1" lang="en-US" altLang="zh-CN" dirty="0" smtClean="0"/>
              <a:t>DSP</a:t>
            </a:r>
            <a:r>
              <a:rPr kumimoji="1" lang="zh-CN" altLang="en-US" dirty="0" smtClean="0"/>
              <a:t>开发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838200" y="1231265"/>
            <a:ext cx="10515600" cy="48812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参考文档</a:t>
            </a:r>
            <a:r>
              <a:rPr kumimoji="1" lang="en-US" altLang="zh-CN" sz="2400" dirty="0"/>
              <a:t>《</a:t>
            </a:r>
            <a:r>
              <a:rPr kumimoji="1" lang="en-US" altLang="zh-CN" sz="2400" dirty="0" err="1"/>
              <a:t>HiSVP</a:t>
            </a:r>
            <a:r>
              <a:rPr kumimoji="1" lang="en-US" altLang="zh-CN" sz="2400" dirty="0"/>
              <a:t> </a:t>
            </a:r>
            <a:r>
              <a:rPr kumimoji="1" lang="zh-CN" altLang="en-US" sz="2400" dirty="0"/>
              <a:t>开发指南</a:t>
            </a:r>
            <a:r>
              <a:rPr kumimoji="1" lang="en-US" altLang="zh-CN" sz="2400" dirty="0"/>
              <a:t>.pdf</a:t>
            </a:r>
            <a:r>
              <a:rPr kumimoji="1" lang="en-US" altLang="zh-CN" sz="2400" dirty="0" smtClean="0"/>
              <a:t>》</a:t>
            </a:r>
            <a:r>
              <a:rPr kumimoji="1" lang="zh-CN" altLang="en-US" sz="2400" dirty="0" smtClean="0"/>
              <a:t>，</a:t>
            </a:r>
            <a:r>
              <a:rPr kumimoji="1" lang="en-US" altLang="zh-CN" sz="2400" dirty="0"/>
              <a:t>《</a:t>
            </a:r>
            <a:r>
              <a:rPr kumimoji="1" lang="en-US" altLang="zh-CN" sz="2400" dirty="0" err="1"/>
              <a:t>HiSVP</a:t>
            </a:r>
            <a:r>
              <a:rPr kumimoji="1" lang="en-US" altLang="zh-CN" sz="2400" dirty="0"/>
              <a:t> API </a:t>
            </a:r>
            <a:r>
              <a:rPr kumimoji="1" lang="zh-CN" altLang="en-US" sz="2400" dirty="0"/>
              <a:t>参考</a:t>
            </a:r>
            <a:r>
              <a:rPr kumimoji="1" lang="en-US" altLang="zh-CN" sz="2400" dirty="0"/>
              <a:t>.pdf</a:t>
            </a:r>
            <a:r>
              <a:rPr kumimoji="1" lang="en-US" altLang="zh-CN" sz="2400" dirty="0" smtClean="0"/>
              <a:t>》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en-US" altLang="zh-CN" sz="2400" dirty="0" smtClean="0"/>
              <a:t>DSP</a:t>
            </a:r>
            <a:r>
              <a:rPr kumimoji="1" lang="zh-CN" altLang="en-US" sz="2400" dirty="0" smtClean="0"/>
              <a:t>程序路径：</a:t>
            </a:r>
            <a:r>
              <a:rPr kumimoji="1" lang="en-US" altLang="zh-CN" sz="2400" dirty="0" smtClean="0"/>
              <a:t>hi3519av100/amp/</a:t>
            </a:r>
            <a:r>
              <a:rPr kumimoji="1" lang="en-US" altLang="zh-CN" sz="2400" dirty="0" err="1" smtClean="0"/>
              <a:t>dsp_liteos</a:t>
            </a:r>
            <a:r>
              <a:rPr kumimoji="1" lang="en-US" altLang="zh-CN" sz="2400" dirty="0" smtClean="0"/>
              <a:t>/</a:t>
            </a:r>
            <a:r>
              <a:rPr kumimoji="1" lang="en-US" altLang="zh-CN" sz="2400" dirty="0" err="1" smtClean="0"/>
              <a:t>dsp</a:t>
            </a:r>
            <a:r>
              <a:rPr kumimoji="1" lang="en-US" altLang="zh-CN" sz="2400" dirty="0" smtClean="0"/>
              <a:t>/dsp0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注意</a:t>
            </a:r>
            <a:r>
              <a:rPr kumimoji="1" lang="zh-CN" altLang="en-US" sz="2400" dirty="0" smtClean="0"/>
              <a:t>事项</a:t>
            </a:r>
            <a:endParaRPr kumimoji="1" lang="en-US" altLang="zh-CN" sz="2400" dirty="0" smtClean="0"/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CPU</a:t>
            </a:r>
            <a:r>
              <a:rPr kumimoji="1" lang="zh-CN" altLang="en-US" sz="2000" dirty="0"/>
              <a:t>与</a:t>
            </a:r>
            <a:r>
              <a:rPr kumimoji="1" lang="en-US" altLang="zh-CN" sz="2000" dirty="0"/>
              <a:t>DSP</a:t>
            </a:r>
            <a:r>
              <a:rPr kumimoji="1" lang="zh-CN" altLang="en-US" sz="2000" dirty="0"/>
              <a:t>间共享内存必须为</a:t>
            </a:r>
            <a:r>
              <a:rPr kumimoji="1" lang="en-US" altLang="zh-CN" sz="2000" dirty="0"/>
              <a:t>MMZ</a:t>
            </a:r>
            <a:r>
              <a:rPr kumimoji="1" lang="zh-CN" altLang="en-US" sz="2000" dirty="0"/>
              <a:t>空间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DSP</a:t>
            </a:r>
            <a:r>
              <a:rPr kumimoji="1" lang="zh-CN" altLang="en-US" sz="2000" dirty="0"/>
              <a:t>只能识别物理内存空间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endParaRPr kumimoji="1" lang="en-US" altLang="zh-CN" sz="2400" dirty="0" smtClean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CN" sz="2400" dirty="0"/>
          </a:p>
        </p:txBody>
      </p:sp>
      <p:pic>
        <p:nvPicPr>
          <p:cNvPr id="7170" name="Picture 2" descr="2-7 DSP &#10;CPU &#10;Load DSP &#10;Binary &#10;MPI &#10;ORV &#10;IPCM &#10;DSP &#10;Runtime &#10;ALGO &#10;Lib 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226" y="2591033"/>
            <a:ext cx="5599681" cy="396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38200" y="492125"/>
            <a:ext cx="10515600" cy="641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zh-CN" dirty="0" smtClean="0"/>
              <a:t>DSP</a:t>
            </a:r>
            <a:r>
              <a:rPr kumimoji="1" lang="zh-CN" altLang="en-US" dirty="0" smtClean="0"/>
              <a:t>初始化相关</a:t>
            </a:r>
            <a:r>
              <a:rPr kumimoji="1" lang="en-US" altLang="zh-CN" dirty="0" smtClean="0"/>
              <a:t>API</a:t>
            </a:r>
            <a:endParaRPr kumimoji="1"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838200" y="1231265"/>
            <a:ext cx="10515600" cy="48812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err="1" smtClean="0"/>
              <a:t>HI_MPI_SVP_DSP_PowerOn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en-US" altLang="zh-CN" sz="2400" dirty="0" err="1"/>
              <a:t>HI_MPI_SVP_DSP_PowerOff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en-US" altLang="zh-CN" sz="2400" dirty="0" err="1" smtClean="0"/>
              <a:t>HI_MPI_SVP_DSP_LoadBin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en-US" altLang="zh-CN" sz="2400" dirty="0" err="1" smtClean="0"/>
              <a:t>HI_MPI_SVP_DSP_EnableCore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en-US" altLang="zh-CN" sz="2400" dirty="0" err="1"/>
              <a:t>HI_MPI_SVP_DSP_DisableCore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38200" y="492125"/>
            <a:ext cx="10515600" cy="641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zh-CN" dirty="0"/>
              <a:t>DSP</a:t>
            </a:r>
            <a:r>
              <a:rPr kumimoji="1" lang="zh-CN" altLang="en-US" dirty="0"/>
              <a:t>程序</a:t>
            </a:r>
            <a:r>
              <a:rPr kumimoji="1" lang="zh-CN" altLang="en-US" dirty="0" smtClean="0"/>
              <a:t>执行相关</a:t>
            </a:r>
            <a:r>
              <a:rPr kumimoji="1" lang="en-US" altLang="zh-CN" dirty="0" smtClean="0"/>
              <a:t>API</a:t>
            </a:r>
            <a:endParaRPr kumimoji="1"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838200" y="1231265"/>
            <a:ext cx="10515600" cy="488124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/>
              <a:t>HI_MPI_SVP_DSP_RPC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en-US" altLang="zh-CN" sz="2400" dirty="0" err="1" smtClean="0"/>
              <a:t>HI_MPI_SVP_DSP_Query</a:t>
            </a:r>
            <a:endParaRPr kumimoji="1" lang="en-US" altLang="zh-CN" sz="24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2000" dirty="0" smtClean="0"/>
              <a:t>查询</a:t>
            </a:r>
            <a:r>
              <a:rPr kumimoji="1" lang="en-US" altLang="zh-CN" sz="2000" dirty="0" smtClean="0"/>
              <a:t>DSP</a:t>
            </a:r>
            <a:r>
              <a:rPr kumimoji="1" lang="zh-CN" altLang="en-US" sz="2000" dirty="0" smtClean="0"/>
              <a:t>是否完成操作，可选择阻塞或非阻塞</a:t>
            </a:r>
            <a:endParaRPr kumimoji="1" lang="en-US" altLang="zh-CN" sz="20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117600" y="2131911"/>
          <a:ext cx="8128000" cy="294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1800" dirty="0" smtClean="0"/>
                        <a:t>HI_MPI_SVP_DSP_RPC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实现</a:t>
                      </a:r>
                      <a:r>
                        <a:rPr lang="en-US" altLang="zh-CN" dirty="0" smtClean="0"/>
                        <a:t>CPU</a:t>
                      </a:r>
                      <a:r>
                        <a:rPr lang="zh-CN" altLang="en-US" dirty="0" smtClean="0"/>
                        <a:t>与</a:t>
                      </a:r>
                      <a:r>
                        <a:rPr lang="en-US" altLang="zh-CN" dirty="0" smtClean="0"/>
                        <a:t>DSP</a:t>
                      </a:r>
                      <a:r>
                        <a:rPr lang="zh-CN" altLang="en-US" dirty="0" smtClean="0"/>
                        <a:t>间的交互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SVP_DSP_HANDLE *</a:t>
                      </a:r>
                      <a:r>
                        <a:rPr lang="en-US" altLang="zh-CN" dirty="0" err="1" smtClean="0"/>
                        <a:t>phHandle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句柄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SVP_DSP_MESSAGE_S *</a:t>
                      </a:r>
                      <a:r>
                        <a:rPr lang="en-US" altLang="zh-CN" dirty="0" err="1" smtClean="0"/>
                        <a:t>pstMsg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执行参数</a:t>
                      </a:r>
                      <a:endParaRPr lang="en-US" altLang="zh-CN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HI_U32 u32CMD;         </a:t>
                      </a:r>
                      <a:r>
                        <a:rPr lang="zh-CN" altLang="en-US" dirty="0" smtClean="0"/>
                        <a:t>命令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HI_U32 u32MsgId;       </a:t>
                      </a:r>
                      <a:r>
                        <a:rPr lang="en-US" altLang="zh-CN" dirty="0" err="1" smtClean="0"/>
                        <a:t>MsgId</a:t>
                      </a:r>
                      <a:endParaRPr lang="en-US" altLang="zh-CN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HI_U64 u64Body;         </a:t>
                      </a:r>
                      <a:r>
                        <a:rPr lang="zh-CN" altLang="en-US" dirty="0" smtClean="0"/>
                        <a:t>参数</a:t>
                      </a:r>
                      <a:endParaRPr lang="en-US" altLang="zh-CN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HI_U32 u32BodyLen;   </a:t>
                      </a:r>
                      <a:r>
                        <a:rPr lang="zh-CN" altLang="en-US" dirty="0" smtClean="0"/>
                        <a:t>参数长度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SVP_DSP_ID_E </a:t>
                      </a:r>
                      <a:r>
                        <a:rPr lang="en-US" altLang="zh-CN" dirty="0" err="1" smtClean="0"/>
                        <a:t>enDspId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DSP Core ID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SVP_DSP_PRI_E </a:t>
                      </a:r>
                      <a:r>
                        <a:rPr lang="en-US" altLang="zh-CN" dirty="0" err="1" smtClean="0"/>
                        <a:t>enPri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执行优先级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讨论 </a:t>
            </a:r>
            <a:r>
              <a:rPr lang="en-US" altLang="zh-CN" dirty="0" smtClean="0"/>
              <a:t>-- </a:t>
            </a:r>
            <a:r>
              <a:rPr lang="zh-CN" altLang="en-US" dirty="0" smtClean="0"/>
              <a:t>并行计算</a:t>
            </a:r>
            <a:endParaRPr lang="zh-CN" altLang="en-US" dirty="0"/>
          </a:p>
        </p:txBody>
      </p:sp>
      <p:sp>
        <p:nvSpPr>
          <p:cNvPr id="3" name="内容占位符 3"/>
          <p:cNvSpPr txBox="1"/>
          <p:nvPr/>
        </p:nvSpPr>
        <p:spPr>
          <a:xfrm>
            <a:off x="838200" y="1231265"/>
            <a:ext cx="10515600" cy="4881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/>
              <a:t>并发与并行？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并行</a:t>
            </a:r>
            <a:r>
              <a:rPr lang="zh-CN" altLang="en-US" sz="2400" dirty="0"/>
              <a:t>如何实现</a:t>
            </a:r>
            <a:r>
              <a:rPr lang="zh-CN" altLang="en-US" sz="2400" dirty="0" smtClean="0"/>
              <a:t>？软件？硬件？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ARM(CPU)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DSP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GPU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FPGA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err="1" smtClean="0"/>
              <a:t>OpenMp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OpenCL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Cuda</a:t>
            </a:r>
            <a:r>
              <a:rPr lang="zh-CN" altLang="en-US" sz="2400" dirty="0" smtClean="0"/>
              <a:t>等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系统对于并行处理的一些限制</a:t>
            </a:r>
            <a:endParaRPr lang="en-US" altLang="zh-CN" sz="2400" dirty="0" smtClean="0"/>
          </a:p>
          <a:p>
            <a:pPr marL="0" indent="0">
              <a:lnSpc>
                <a:spcPct val="150000"/>
              </a:lnSpc>
              <a:buNone/>
            </a:pPr>
            <a:br>
              <a:rPr lang="en-US" altLang="zh-CN" dirty="0" smtClean="0"/>
            </a:br>
            <a:endParaRPr kumimoji="1"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838200" y="1231265"/>
            <a:ext cx="10515600" cy="488124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endParaRPr kumimoji="1" lang="en-US" altLang="zh-CN" sz="2400" dirty="0" smtClean="0"/>
          </a:p>
          <a:p>
            <a:pPr marL="0" indent="0" algn="ctr">
              <a:lnSpc>
                <a:spcPct val="150000"/>
              </a:lnSpc>
              <a:buNone/>
            </a:pPr>
            <a:endParaRPr kumimoji="1" lang="en-US" altLang="zh-CN" sz="2400" dirty="0"/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CN" sz="66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Thanks</a:t>
            </a:r>
            <a:endParaRPr kumimoji="1" lang="en-US" altLang="zh-CN" sz="66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-82379" y="2202473"/>
            <a:ext cx="12192000" cy="1076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r>
              <a:rPr kumimoji="1" lang="zh-CN" altLang="en-US" sz="4800" b="1" dirty="0" smtClean="0"/>
              <a:t>为什么要做畸变校正</a:t>
            </a:r>
            <a:endParaRPr kumimoji="1" lang="zh-CN" altLang="en-US" sz="4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38200" y="492125"/>
            <a:ext cx="10515600" cy="641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endParaRPr kumimoji="1" lang="zh-CN" altLang="en-US" dirty="0"/>
          </a:p>
        </p:txBody>
      </p:sp>
      <p:pic>
        <p:nvPicPr>
          <p:cNvPr id="15" name="内容占位符 14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70" y="612571"/>
            <a:ext cx="7620000" cy="5715000"/>
          </a:xfrm>
        </p:spPr>
      </p:pic>
      <p:sp>
        <p:nvSpPr>
          <p:cNvPr id="14" name="内容占位符 13"/>
          <p:cNvSpPr>
            <a:spLocks noGrp="1"/>
          </p:cNvSpPr>
          <p:nvPr>
            <p:ph sz="half" idx="2"/>
          </p:nvPr>
        </p:nvSpPr>
        <p:spPr>
          <a:xfrm>
            <a:off x="8151223" y="1436914"/>
            <a:ext cx="3202577" cy="3921420"/>
          </a:xfrm>
        </p:spPr>
        <p:txBody>
          <a:bodyPr/>
          <a:lstStyle/>
          <a:p>
            <a:r>
              <a:rPr lang="zh-CN" altLang="en-US" smtClean="0"/>
              <a:t>图像中心区域：枕形畸变</a:t>
            </a:r>
            <a:endParaRPr lang="en-US" altLang="zh-CN" smtClean="0"/>
          </a:p>
          <a:p>
            <a:r>
              <a:rPr lang="zh-CN" altLang="en-US" smtClean="0"/>
              <a:t>图像四周区域：桶形畸变</a:t>
            </a:r>
            <a:endParaRPr lang="en-US" altLang="zh-CN" smtClean="0"/>
          </a:p>
          <a:p>
            <a:r>
              <a:rPr lang="zh-CN" altLang="en-US" smtClean="0"/>
              <a:t>图像交接区域：复合畸变</a:t>
            </a:r>
            <a:endParaRPr lang="zh-CN" altLang="en-US" dirty="0"/>
          </a:p>
        </p:txBody>
      </p:sp>
      <p:pic>
        <p:nvPicPr>
          <p:cNvPr id="4098" name="Picture 2" descr="https://bkimg.cdn.bcebos.com/pic/37d3d539b6003af37861e5813b2ac65c1138b673?x-bce-process=image/watermark,g_7,image_d2F0ZXIvYmFpa2U5Mg==,xp_5,yp_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939" y="2895655"/>
            <a:ext cx="3900488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-82379" y="2202473"/>
            <a:ext cx="12192000" cy="1076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r>
              <a:rPr kumimoji="1" lang="en-US" altLang="zh-CN" sz="4800" b="1" dirty="0" smtClean="0"/>
              <a:t>remap</a:t>
            </a:r>
            <a:r>
              <a:rPr kumimoji="1" lang="zh-CN" altLang="en-US" sz="4800" b="1" dirty="0" smtClean="0"/>
              <a:t>函数实现原理</a:t>
            </a:r>
            <a:endParaRPr kumimoji="1" lang="zh-CN" altLang="en-US" sz="4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965200" y="492125"/>
            <a:ext cx="10515600" cy="641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kumimoji="1" lang="en-US" altLang="zh-CN" dirty="0" smtClean="0"/>
              <a:t>remap</a:t>
            </a:r>
            <a:r>
              <a:rPr kumimoji="1" lang="zh-CN" altLang="en-US" dirty="0" smtClean="0"/>
              <a:t>函数实现原理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838200" y="1239974"/>
            <a:ext cx="4108269" cy="735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err="1" smtClean="0"/>
              <a:t>dst</a:t>
            </a:r>
            <a:r>
              <a:rPr kumimoji="1" lang="en-US" altLang="zh-CN" sz="2400" dirty="0" smtClean="0"/>
              <a:t>(</a:t>
            </a:r>
            <a:r>
              <a:rPr kumimoji="1" lang="en-US" altLang="zh-CN" sz="2400" dirty="0" err="1" smtClean="0"/>
              <a:t>i</a:t>
            </a:r>
            <a:r>
              <a:rPr kumimoji="1" lang="en-US" altLang="zh-CN" sz="2400" dirty="0" smtClean="0"/>
              <a:t>, j) = </a:t>
            </a:r>
            <a:r>
              <a:rPr kumimoji="1" lang="en-US" altLang="zh-CN" sz="2400" dirty="0" err="1" smtClean="0"/>
              <a:t>src</a:t>
            </a:r>
            <a:r>
              <a:rPr kumimoji="1" lang="en-US" altLang="zh-CN" sz="2400" dirty="0" smtClean="0"/>
              <a:t>(remap(</a:t>
            </a:r>
            <a:r>
              <a:rPr kumimoji="1" lang="en-US" altLang="zh-CN" sz="2400" dirty="0" err="1" smtClean="0"/>
              <a:t>i</a:t>
            </a:r>
            <a:r>
              <a:rPr kumimoji="1" lang="en-US" altLang="zh-CN" sz="2400" dirty="0" smtClean="0"/>
              <a:t>, j))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6311537" y="254228"/>
          <a:ext cx="337756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843"/>
                <a:gridCol w="771843"/>
                <a:gridCol w="1016000"/>
                <a:gridCol w="81788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(0, 0)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(1, 0)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……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(w, 0)</a:t>
                      </a:r>
                      <a:endParaRPr lang="zh-CN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(0, 1)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(1, 1)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(w, 1)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    (</a:t>
                      </a:r>
                      <a:r>
                        <a:rPr lang="en-US" altLang="zh-CN" dirty="0" err="1" smtClean="0"/>
                        <a:t>i</a:t>
                      </a:r>
                      <a:r>
                        <a:rPr lang="en-US" altLang="zh-CN" dirty="0" smtClean="0"/>
                        <a:t>, j)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……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(0, h)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(1, 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(w, h)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537" y="2143125"/>
            <a:ext cx="5715000" cy="4286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3" y="2143125"/>
            <a:ext cx="571500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965200" y="492125"/>
            <a:ext cx="10515600" cy="641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kumimoji="1" lang="en-US" altLang="zh-CN" dirty="0"/>
              <a:t>remap</a:t>
            </a:r>
            <a:r>
              <a:rPr kumimoji="1" lang="zh-CN" altLang="en-US" dirty="0"/>
              <a:t>函数实现原理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838199" y="1231265"/>
            <a:ext cx="10883537" cy="488124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数据准备</a:t>
            </a:r>
            <a:endParaRPr kumimoji="1" lang="en-US" altLang="zh-CN" sz="24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2000" dirty="0" smtClean="0"/>
              <a:t>读取</a:t>
            </a:r>
            <a:r>
              <a:rPr kumimoji="1" lang="en-US" altLang="zh-CN" sz="2000" dirty="0" err="1" smtClean="0"/>
              <a:t>src</a:t>
            </a:r>
            <a:r>
              <a:rPr kumimoji="1" lang="en-US" altLang="zh-CN" sz="2000" dirty="0" smtClean="0"/>
              <a:t> YUV</a:t>
            </a:r>
            <a:r>
              <a:rPr kumimoji="1" lang="zh-CN" altLang="en-US" sz="2000" dirty="0" smtClean="0"/>
              <a:t>数据</a:t>
            </a:r>
            <a:endParaRPr kumimoji="1" lang="en-US" altLang="zh-CN" sz="20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2000" dirty="0" smtClean="0"/>
              <a:t>读取</a:t>
            </a:r>
            <a:r>
              <a:rPr kumimoji="1" lang="en-US" altLang="zh-CN" sz="2000" dirty="0" smtClean="0"/>
              <a:t>map</a:t>
            </a:r>
            <a:r>
              <a:rPr kumimoji="1" lang="zh-CN" altLang="en-US" sz="2000" dirty="0" smtClean="0"/>
              <a:t>数据，分为整数部分</a:t>
            </a:r>
            <a:r>
              <a:rPr kumimoji="1" lang="en-US" altLang="zh-CN" sz="2000" dirty="0" smtClean="0"/>
              <a:t>(</a:t>
            </a:r>
            <a:r>
              <a:rPr kumimoji="1" lang="en-US" altLang="zh-CN" sz="2000" dirty="0" err="1" smtClean="0"/>
              <a:t>intx</a:t>
            </a:r>
            <a:r>
              <a:rPr kumimoji="1" lang="en-US" altLang="zh-CN" sz="2000" dirty="0" smtClean="0"/>
              <a:t>, </a:t>
            </a:r>
            <a:r>
              <a:rPr kumimoji="1" lang="en-US" altLang="zh-CN" sz="2000" dirty="0" err="1" smtClean="0"/>
              <a:t>inty</a:t>
            </a:r>
            <a:r>
              <a:rPr kumimoji="1" lang="en-US" altLang="zh-CN" sz="2000" dirty="0" smtClean="0"/>
              <a:t>)</a:t>
            </a:r>
            <a:r>
              <a:rPr kumimoji="1" lang="zh-CN" altLang="en-US" sz="2000" dirty="0" smtClean="0"/>
              <a:t>和小数部分</a:t>
            </a:r>
            <a:r>
              <a:rPr kumimoji="1" lang="en-US" altLang="zh-CN" sz="2000" dirty="0" smtClean="0"/>
              <a:t>(</a:t>
            </a:r>
            <a:r>
              <a:rPr kumimoji="1" lang="en-US" altLang="zh-CN" sz="2000" dirty="0" err="1" smtClean="0"/>
              <a:t>fracx</a:t>
            </a:r>
            <a:r>
              <a:rPr kumimoji="1" lang="en-US" altLang="zh-CN" sz="2000" dirty="0" smtClean="0"/>
              <a:t>, </a:t>
            </a:r>
            <a:r>
              <a:rPr kumimoji="1" lang="en-US" altLang="zh-CN" sz="2000" dirty="0" err="1" smtClean="0"/>
              <a:t>fracy</a:t>
            </a:r>
            <a:r>
              <a:rPr kumimoji="1" lang="en-US" altLang="zh-CN" sz="2000" dirty="0" smtClean="0"/>
              <a:t>)</a:t>
            </a:r>
            <a:r>
              <a:rPr kumimoji="1" lang="zh-CN" altLang="en-US" sz="2000" dirty="0" smtClean="0"/>
              <a:t>，其中整数部分标识</a:t>
            </a:r>
            <a:r>
              <a:rPr kumimoji="1" lang="en-US" altLang="zh-CN" sz="2000" dirty="0" err="1" smtClean="0"/>
              <a:t>dst</a:t>
            </a:r>
            <a:r>
              <a:rPr kumimoji="1" lang="zh-CN" altLang="en-US" sz="2000" dirty="0" smtClean="0"/>
              <a:t>上某个点在</a:t>
            </a:r>
            <a:r>
              <a:rPr kumimoji="1" lang="en-US" altLang="zh-CN" sz="2000" dirty="0" err="1" smtClean="0"/>
              <a:t>src</a:t>
            </a:r>
            <a:r>
              <a:rPr kumimoji="1" lang="zh-CN" altLang="en-US" sz="2000" dirty="0" smtClean="0"/>
              <a:t>上的坐标，小数部分用于进行线性插值</a:t>
            </a:r>
            <a:endParaRPr kumimoji="1" lang="en-US" altLang="zh-CN" sz="2000" dirty="0" smtClean="0"/>
          </a:p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线性插值</a:t>
            </a:r>
            <a:endParaRPr kumimoji="1" lang="en-US" altLang="zh-CN" sz="2400" dirty="0" smtClean="0"/>
          </a:p>
          <a:p>
            <a:pPr lvl="1">
              <a:lnSpc>
                <a:spcPct val="150000"/>
              </a:lnSpc>
            </a:pPr>
            <a:r>
              <a:rPr kumimoji="1" lang="en-US" altLang="zh-CN" sz="2000" dirty="0" smtClean="0"/>
              <a:t>v00 = </a:t>
            </a:r>
            <a:r>
              <a:rPr kumimoji="1" lang="en-US" altLang="zh-CN" sz="2000" dirty="0" err="1" smtClean="0"/>
              <a:t>src</a:t>
            </a:r>
            <a:r>
              <a:rPr kumimoji="1" lang="en-US" altLang="zh-CN" sz="2000" dirty="0" smtClean="0"/>
              <a:t>[</a:t>
            </a:r>
            <a:r>
              <a:rPr kumimoji="1" lang="en-US" altLang="zh-CN" sz="2000" dirty="0" err="1" smtClean="0"/>
              <a:t>intx</a:t>
            </a:r>
            <a:r>
              <a:rPr kumimoji="1" lang="en-US" altLang="zh-CN" sz="2000" dirty="0" smtClean="0"/>
              <a:t>, </a:t>
            </a:r>
            <a:r>
              <a:rPr kumimoji="1" lang="en-US" altLang="zh-CN" sz="2000" dirty="0" err="1" smtClean="0"/>
              <a:t>inty</a:t>
            </a:r>
            <a:r>
              <a:rPr kumimoji="1" lang="en-US" altLang="zh-CN" sz="2000" dirty="0" smtClean="0"/>
              <a:t>]; v01 = </a:t>
            </a:r>
            <a:r>
              <a:rPr kumimoji="1" lang="en-US" altLang="zh-CN" sz="2000" dirty="0" err="1" smtClean="0"/>
              <a:t>src</a:t>
            </a:r>
            <a:r>
              <a:rPr kumimoji="1" lang="en-US" altLang="zh-CN" sz="2000" dirty="0" smtClean="0"/>
              <a:t>[intx+1, </a:t>
            </a:r>
            <a:r>
              <a:rPr kumimoji="1" lang="en-US" altLang="zh-CN" sz="2000" dirty="0" err="1" smtClean="0"/>
              <a:t>inty</a:t>
            </a:r>
            <a:r>
              <a:rPr kumimoji="1" lang="en-US" altLang="zh-CN" sz="2000" dirty="0" smtClean="0"/>
              <a:t>]; v10 = </a:t>
            </a:r>
            <a:r>
              <a:rPr kumimoji="1" lang="en-US" altLang="zh-CN" sz="2000" dirty="0" err="1" smtClean="0"/>
              <a:t>src</a:t>
            </a:r>
            <a:r>
              <a:rPr kumimoji="1" lang="en-US" altLang="zh-CN" sz="2000" dirty="0" smtClean="0"/>
              <a:t>[</a:t>
            </a:r>
            <a:r>
              <a:rPr kumimoji="1" lang="en-US" altLang="zh-CN" sz="2000" dirty="0" err="1" smtClean="0"/>
              <a:t>intx</a:t>
            </a:r>
            <a:r>
              <a:rPr kumimoji="1" lang="en-US" altLang="zh-CN" sz="2000" dirty="0" smtClean="0"/>
              <a:t>, inty+1]; v11 = </a:t>
            </a:r>
            <a:r>
              <a:rPr kumimoji="1" lang="en-US" altLang="zh-CN" sz="2000" dirty="0" err="1" smtClean="0"/>
              <a:t>src</a:t>
            </a:r>
            <a:r>
              <a:rPr kumimoji="1" lang="en-US" altLang="zh-CN" sz="2000" dirty="0" smtClean="0"/>
              <a:t>[intx+1, inty+1]</a:t>
            </a:r>
            <a:endParaRPr kumimoji="1" lang="en-US" altLang="zh-CN" sz="2000" dirty="0" smtClean="0"/>
          </a:p>
          <a:p>
            <a:pPr lvl="1">
              <a:lnSpc>
                <a:spcPct val="150000"/>
              </a:lnSpc>
            </a:pPr>
            <a:r>
              <a:rPr kumimoji="1" lang="en-US" altLang="zh-CN" sz="2000" dirty="0" smtClean="0"/>
              <a:t>v00 += </a:t>
            </a:r>
            <a:r>
              <a:rPr kumimoji="1" lang="en-US" altLang="zh-CN" sz="2000" dirty="0" err="1" smtClean="0"/>
              <a:t>fracx</a:t>
            </a:r>
            <a:r>
              <a:rPr kumimoji="1" lang="en-US" altLang="zh-CN" sz="2000" dirty="0" smtClean="0"/>
              <a:t> * (v01 – v00); v10 += </a:t>
            </a:r>
            <a:r>
              <a:rPr kumimoji="1" lang="en-US" altLang="zh-CN" sz="2000" dirty="0" err="1" smtClean="0"/>
              <a:t>fracx</a:t>
            </a:r>
            <a:r>
              <a:rPr kumimoji="1" lang="en-US" altLang="zh-CN" sz="2000" dirty="0" smtClean="0"/>
              <a:t> * (v11 – v10); </a:t>
            </a:r>
            <a:endParaRPr kumimoji="1" lang="en-US" altLang="zh-CN" sz="2000" dirty="0" smtClean="0"/>
          </a:p>
          <a:p>
            <a:pPr lvl="1">
              <a:lnSpc>
                <a:spcPct val="150000"/>
              </a:lnSpc>
            </a:pPr>
            <a:r>
              <a:rPr kumimoji="1" lang="en-US" altLang="zh-CN" sz="2000" dirty="0" smtClean="0"/>
              <a:t>v00 += </a:t>
            </a:r>
            <a:r>
              <a:rPr kumimoji="1" lang="en-US" altLang="zh-CN" sz="2000" dirty="0" err="1" smtClean="0"/>
              <a:t>fracy</a:t>
            </a:r>
            <a:r>
              <a:rPr kumimoji="1" lang="en-US" altLang="zh-CN" sz="2000" dirty="0" smtClean="0"/>
              <a:t> * (v10 – v00)</a:t>
            </a:r>
            <a:endParaRPr kumimoji="1" lang="en-US" altLang="zh-CN" sz="2000" dirty="0" smtClean="0"/>
          </a:p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数据保存</a:t>
            </a:r>
            <a:endParaRPr kumimoji="1" lang="en-US" altLang="zh-CN" sz="24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2000" dirty="0" smtClean="0"/>
              <a:t>写入</a:t>
            </a:r>
            <a:r>
              <a:rPr kumimoji="1" lang="en-US" altLang="zh-CN" sz="2000" dirty="0" err="1" smtClean="0"/>
              <a:t>dst</a:t>
            </a:r>
            <a:r>
              <a:rPr kumimoji="1" lang="en-US" altLang="zh-CN" sz="2000" dirty="0" smtClean="0"/>
              <a:t> YUV</a:t>
            </a:r>
            <a:r>
              <a:rPr kumimoji="1" lang="zh-CN" altLang="en-US" sz="2000" dirty="0" smtClean="0"/>
              <a:t>数据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endParaRPr kumimoji="1" lang="en-US" altLang="zh-CN" sz="2400" dirty="0" smtClean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070498" y="4561475"/>
          <a:ext cx="12325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268"/>
                <a:gridCol w="6162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v01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v11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9962513" y="4746895"/>
          <a:ext cx="6750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0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v00’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右箭头 5"/>
          <p:cNvSpPr/>
          <p:nvPr/>
        </p:nvSpPr>
        <p:spPr>
          <a:xfrm>
            <a:off x="8647611" y="4839605"/>
            <a:ext cx="905691" cy="185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965200" y="492125"/>
            <a:ext cx="10515600" cy="641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kumimoji="1" lang="zh-CN" altLang="en-US" dirty="0" smtClean="0"/>
              <a:t>运算量及优化目标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838200" y="1231265"/>
            <a:ext cx="10515600" cy="488124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运算量以</a:t>
            </a:r>
            <a:r>
              <a:rPr kumimoji="1" lang="en-US" altLang="zh-CN" sz="2400" dirty="0" smtClean="0"/>
              <a:t>4K</a:t>
            </a:r>
            <a:r>
              <a:rPr kumimoji="1" lang="zh-CN" altLang="en-US" sz="2400" dirty="0" smtClean="0"/>
              <a:t>为例</a:t>
            </a:r>
            <a:endParaRPr kumimoji="1" lang="en-US" altLang="zh-CN" sz="24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2000" dirty="0" smtClean="0"/>
              <a:t>仅</a:t>
            </a:r>
            <a:r>
              <a:rPr kumimoji="1" lang="en-US" altLang="zh-CN" sz="2000" dirty="0" smtClean="0"/>
              <a:t>Y</a:t>
            </a:r>
            <a:r>
              <a:rPr kumimoji="1" lang="zh-CN" altLang="en-US" sz="2000" dirty="0" smtClean="0"/>
              <a:t>数据，</a:t>
            </a:r>
            <a:r>
              <a:rPr kumimoji="1" lang="en-US" altLang="zh-CN" sz="2000" dirty="0" err="1" smtClean="0"/>
              <a:t>src</a:t>
            </a:r>
            <a:r>
              <a:rPr kumimoji="1" lang="zh-CN" altLang="en-US" sz="2000" dirty="0" smtClean="0"/>
              <a:t>，</a:t>
            </a:r>
            <a:r>
              <a:rPr kumimoji="1" lang="en-US" altLang="zh-CN" sz="2000" dirty="0" smtClean="0"/>
              <a:t>3840x2160 = 7.9M</a:t>
            </a:r>
            <a:r>
              <a:rPr kumimoji="1" lang="zh-CN" altLang="en-US" sz="2000" dirty="0" smtClean="0"/>
              <a:t>；</a:t>
            </a:r>
            <a:r>
              <a:rPr kumimoji="1" lang="en-US" altLang="zh-CN" sz="2000" dirty="0" err="1" smtClean="0"/>
              <a:t>dst</a:t>
            </a:r>
            <a:r>
              <a:rPr kumimoji="1" lang="zh-CN" altLang="en-US" sz="2000" dirty="0" smtClean="0"/>
              <a:t>，</a:t>
            </a:r>
            <a:r>
              <a:rPr kumimoji="1" lang="en-US" altLang="zh-CN" sz="2000" dirty="0" smtClean="0"/>
              <a:t> 3840x2160 = 7.9M</a:t>
            </a:r>
            <a:r>
              <a:rPr kumimoji="1" lang="zh-CN" altLang="en-US" sz="2000" dirty="0" smtClean="0"/>
              <a:t>；</a:t>
            </a:r>
            <a:r>
              <a:rPr kumimoji="1" lang="en-US" altLang="zh-CN" sz="2000" dirty="0" smtClean="0"/>
              <a:t>8294400</a:t>
            </a:r>
            <a:r>
              <a:rPr kumimoji="1" lang="zh-CN" altLang="en-US" sz="2000" dirty="0" smtClean="0"/>
              <a:t>个像素点</a:t>
            </a:r>
            <a:endParaRPr kumimoji="1" lang="en-US" altLang="zh-CN" sz="2000" dirty="0" smtClean="0"/>
          </a:p>
          <a:p>
            <a:pPr lvl="1">
              <a:lnSpc>
                <a:spcPct val="150000"/>
              </a:lnSpc>
            </a:pPr>
            <a:r>
              <a:rPr kumimoji="1" lang="en-US" altLang="zh-CN" sz="2000" dirty="0" smtClean="0"/>
              <a:t>map</a:t>
            </a:r>
            <a:r>
              <a:rPr kumimoji="1" lang="zh-CN" altLang="en-US" sz="2000" dirty="0" smtClean="0"/>
              <a:t>数据，整数部分 </a:t>
            </a:r>
            <a:r>
              <a:rPr kumimoji="1" lang="en-US" altLang="zh-CN" sz="2000" dirty="0" smtClean="0"/>
              <a:t>3840x2160x2x4 = 63.3M</a:t>
            </a:r>
            <a:r>
              <a:rPr kumimoji="1" lang="zh-CN" altLang="en-US" sz="2000" dirty="0" smtClean="0"/>
              <a:t>；小数部分</a:t>
            </a:r>
            <a:r>
              <a:rPr kumimoji="1" lang="en-US" altLang="zh-CN" sz="2000" dirty="0" smtClean="0"/>
              <a:t>3840x2160x2x4 = 63.3M</a:t>
            </a:r>
            <a:r>
              <a:rPr kumimoji="1" lang="zh-CN" altLang="en-US" sz="2000" dirty="0" smtClean="0"/>
              <a:t>；</a:t>
            </a:r>
            <a:endParaRPr kumimoji="1" lang="en-US" altLang="zh-CN" sz="20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2000" dirty="0" smtClean="0"/>
              <a:t>每个像素点，要读取</a:t>
            </a:r>
            <a:r>
              <a:rPr kumimoji="1" lang="zh-CN" altLang="en-US" sz="2000" dirty="0"/>
              <a:t>一</a:t>
            </a:r>
            <a:r>
              <a:rPr kumimoji="1" lang="zh-CN" altLang="en-US" sz="2000" dirty="0" smtClean="0"/>
              <a:t>组</a:t>
            </a:r>
            <a:r>
              <a:rPr kumimoji="1" lang="en-US" altLang="zh-CN" sz="2000" dirty="0" smtClean="0"/>
              <a:t>map</a:t>
            </a:r>
            <a:r>
              <a:rPr kumimoji="1" lang="zh-CN" altLang="en-US" sz="2000" dirty="0" smtClean="0"/>
              <a:t>数据（</a:t>
            </a:r>
            <a:r>
              <a:rPr kumimoji="1" lang="en-US" altLang="zh-CN" sz="2000" dirty="0" smtClean="0"/>
              <a:t>16</a:t>
            </a:r>
            <a:r>
              <a:rPr kumimoji="1" lang="zh-CN" altLang="en-US" sz="2000" dirty="0" smtClean="0"/>
              <a:t>字节），</a:t>
            </a:r>
            <a:r>
              <a:rPr kumimoji="1" lang="en-US" altLang="zh-CN" sz="2000" dirty="0" smtClean="0"/>
              <a:t>4</a:t>
            </a:r>
            <a:r>
              <a:rPr kumimoji="1" lang="zh-CN" altLang="en-US" sz="2000" dirty="0" smtClean="0"/>
              <a:t>个</a:t>
            </a:r>
            <a:r>
              <a:rPr kumimoji="1" lang="en-US" altLang="zh-CN" sz="2000" dirty="0" err="1" smtClean="0"/>
              <a:t>src</a:t>
            </a:r>
            <a:r>
              <a:rPr kumimoji="1" lang="zh-CN" altLang="en-US" sz="2000" dirty="0" smtClean="0"/>
              <a:t>数据（</a:t>
            </a:r>
            <a:r>
              <a:rPr kumimoji="1" lang="en-US" altLang="zh-CN" sz="2000" dirty="0" smtClean="0"/>
              <a:t>4</a:t>
            </a:r>
            <a:r>
              <a:rPr kumimoji="1" lang="zh-CN" altLang="en-US" sz="2000" dirty="0" smtClean="0"/>
              <a:t>字节），写入一个</a:t>
            </a:r>
            <a:r>
              <a:rPr kumimoji="1" lang="en-US" altLang="zh-CN" sz="2000" dirty="0" err="1" smtClean="0"/>
              <a:t>dst</a:t>
            </a:r>
            <a:r>
              <a:rPr kumimoji="1" lang="zh-CN" altLang="en-US" sz="2000" dirty="0" smtClean="0"/>
              <a:t>数据（</a:t>
            </a:r>
            <a:r>
              <a:rPr kumimoji="1" lang="en-US" altLang="zh-CN" sz="2000" dirty="0" smtClean="0"/>
              <a:t>1</a:t>
            </a:r>
            <a:r>
              <a:rPr kumimoji="1" lang="zh-CN" altLang="en-US" sz="2000" dirty="0" smtClean="0"/>
              <a:t>字节），</a:t>
            </a:r>
            <a:r>
              <a:rPr kumimoji="1" lang="en-US" altLang="zh-CN" sz="2000" dirty="0" smtClean="0"/>
              <a:t>3</a:t>
            </a:r>
            <a:r>
              <a:rPr kumimoji="1" lang="zh-CN" altLang="en-US" sz="2000" dirty="0" smtClean="0"/>
              <a:t>个浮点型乘加运算等</a:t>
            </a:r>
            <a:endParaRPr kumimoji="1" lang="en-US" altLang="zh-CN" sz="2000" dirty="0" smtClean="0"/>
          </a:p>
          <a:p>
            <a:pPr lvl="1">
              <a:lnSpc>
                <a:spcPct val="150000"/>
              </a:lnSpc>
            </a:pPr>
            <a:r>
              <a:rPr kumimoji="1" lang="en-US" altLang="zh-CN" sz="2000" dirty="0" smtClean="0"/>
              <a:t>4000x3000</a:t>
            </a:r>
            <a:r>
              <a:rPr kumimoji="1" lang="zh-CN" altLang="en-US" sz="2000" dirty="0" smtClean="0"/>
              <a:t>分辨率在</a:t>
            </a:r>
            <a:r>
              <a:rPr kumimoji="1" lang="en-US" altLang="zh-CN" sz="2000" dirty="0" smtClean="0"/>
              <a:t>CPU</a:t>
            </a:r>
            <a:r>
              <a:rPr kumimoji="1" lang="zh-CN" altLang="en-US" sz="2000" dirty="0" smtClean="0"/>
              <a:t>上运行耗时</a:t>
            </a:r>
            <a:r>
              <a:rPr kumimoji="1" lang="en-US" altLang="zh-CN" sz="2000" dirty="0" smtClean="0"/>
              <a:t>700ms(3519</a:t>
            </a:r>
            <a:r>
              <a:rPr kumimoji="1" lang="zh-CN" altLang="en-US" sz="2000" dirty="0" smtClean="0"/>
              <a:t>开发板，</a:t>
            </a:r>
            <a:r>
              <a:rPr kumimoji="1" lang="en-US" altLang="zh-CN" sz="2000" dirty="0" smtClean="0"/>
              <a:t>Cortex-A53</a:t>
            </a:r>
            <a:r>
              <a:rPr kumimoji="1" lang="zh-CN" altLang="en-US" sz="2000" dirty="0" smtClean="0"/>
              <a:t>双核</a:t>
            </a:r>
            <a:r>
              <a:rPr kumimoji="1" lang="en-US" altLang="zh-CN" sz="2000" dirty="0" smtClean="0"/>
              <a:t>)</a:t>
            </a:r>
            <a:r>
              <a:rPr kumimoji="1" lang="zh-CN" altLang="en-US" sz="2000" dirty="0" smtClean="0"/>
              <a:t>，转换为</a:t>
            </a:r>
            <a:r>
              <a:rPr kumimoji="1" lang="en-US" altLang="zh-CN" sz="2000" dirty="0" smtClean="0"/>
              <a:t>4K</a:t>
            </a:r>
            <a:r>
              <a:rPr kumimoji="1" lang="zh-CN" altLang="en-US" sz="2000" dirty="0" smtClean="0"/>
              <a:t>，耗时约为</a:t>
            </a:r>
            <a:r>
              <a:rPr kumimoji="1" lang="en-US" altLang="zh-CN" sz="2000" dirty="0" smtClean="0"/>
              <a:t>480ms</a:t>
            </a:r>
            <a:r>
              <a:rPr kumimoji="1" lang="zh-CN" altLang="en-US" sz="2000" dirty="0" smtClean="0"/>
              <a:t>。</a:t>
            </a:r>
            <a:endParaRPr kumimoji="1" lang="en-US" altLang="zh-CN" sz="20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2000" dirty="0" smtClean="0"/>
              <a:t>换算后的</a:t>
            </a:r>
            <a:r>
              <a:rPr kumimoji="1" lang="en-US" altLang="zh-CN" sz="2000" dirty="0" err="1" smtClean="0"/>
              <a:t>src</a:t>
            </a:r>
            <a:r>
              <a:rPr kumimoji="1" lang="zh-CN" altLang="en-US" sz="2000" dirty="0" smtClean="0"/>
              <a:t>坐标非连续，读取数据时效率会低</a:t>
            </a:r>
            <a:endParaRPr kumimoji="1" lang="en-US" altLang="zh-CN" sz="2000" dirty="0" smtClean="0"/>
          </a:p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优化目标</a:t>
            </a:r>
            <a:endParaRPr kumimoji="1" lang="en-US" altLang="zh-CN" sz="2400" dirty="0" smtClean="0"/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4K@60fps</a:t>
            </a:r>
            <a:r>
              <a:rPr kumimoji="1" lang="zh-CN" altLang="en-US" sz="2000" dirty="0"/>
              <a:t>，单帧处理速度</a:t>
            </a:r>
            <a:r>
              <a:rPr kumimoji="1" lang="en-US" altLang="zh-CN" sz="2000" dirty="0"/>
              <a:t>15ms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1080P@240fps</a:t>
            </a:r>
            <a:r>
              <a:rPr kumimoji="1" lang="zh-CN" altLang="en-US" sz="2000" dirty="0"/>
              <a:t>，单帧处理速度</a:t>
            </a:r>
            <a:r>
              <a:rPr kumimoji="1" lang="en-US" altLang="zh-CN" sz="2000" dirty="0"/>
              <a:t>2.8ms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263611" y="2202473"/>
            <a:ext cx="11038702" cy="17681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zh-CN" sz="4800" dirty="0" smtClean="0"/>
              <a:t>Cadence DSP</a:t>
            </a:r>
            <a:endParaRPr kumimoji="1" lang="en-US" altLang="zh-CN" sz="4800" dirty="0" smtClean="0"/>
          </a:p>
          <a:p>
            <a:pPr>
              <a:lnSpc>
                <a:spcPct val="150000"/>
              </a:lnSpc>
            </a:pPr>
            <a:r>
              <a:rPr kumimoji="1" lang="zh-CN" altLang="en-US" sz="4800" dirty="0" smtClean="0"/>
              <a:t>及</a:t>
            </a:r>
            <a:r>
              <a:rPr kumimoji="1" lang="en-US" altLang="zh-CN" sz="4800" dirty="0"/>
              <a:t>remap</a:t>
            </a:r>
            <a:r>
              <a:rPr kumimoji="1" lang="zh-CN" altLang="en-US" sz="4800" dirty="0" smtClean="0"/>
              <a:t>优化过程</a:t>
            </a:r>
            <a:endParaRPr kumimoji="1" lang="en-US" altLang="zh-CN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YThmOTE5N2Y2YzA4NGUzNTUxNDk3MTQ2MDYyMzFiMG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5469</Words>
  <Application>WPS 演示</Application>
  <PresentationFormat>宽屏</PresentationFormat>
  <Paragraphs>323</Paragraphs>
  <Slides>27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Arial Unicode MS</vt:lpstr>
      <vt:lpstr>等线</vt:lpstr>
      <vt:lpstr>Cambria</vt:lpstr>
      <vt:lpstr>Calibri</vt:lpstr>
      <vt:lpstr>仿宋</vt:lpstr>
      <vt:lpstr>Office 主题​​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讨论 -- 并行计算</vt:lpstr>
      <vt:lpstr>PowerPoint 演示文稿</vt:lpstr>
      <vt:lpstr>PowerPoint 演示文稿</vt:lpstr>
      <vt:lpstr>VLIW – 超长指令字</vt:lpstr>
      <vt:lpstr>VLIW – 超长指令字</vt:lpstr>
      <vt:lpstr>SIMD – 单指令多数据</vt:lpstr>
      <vt:lpstr>PowerPoint 演示文稿</vt:lpstr>
      <vt:lpstr>PowerPoint 演示文稿</vt:lpstr>
      <vt:lpstr>PowerPoint 演示文稿</vt:lpstr>
      <vt:lpstr>remap实现代码示例</vt:lpstr>
      <vt:lpstr>remap实现代码示例</vt:lpstr>
      <vt:lpstr>remap实现代码示例</vt:lpstr>
      <vt:lpstr>PowerPoint 演示文稿</vt:lpstr>
      <vt:lpstr>PowerPoint 演示文稿</vt:lpstr>
      <vt:lpstr>PowerPoint 演示文稿</vt:lpstr>
      <vt:lpstr>PowerPoint 演示文稿</vt:lpstr>
      <vt:lpstr>讨论 -- 并行计算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数码相机相关数据</dc:title>
  <dc:creator>Ender Wu</dc:creator>
  <cp:lastModifiedBy>MI</cp:lastModifiedBy>
  <cp:revision>1729</cp:revision>
  <cp:lastPrinted>2020-02-14T05:52:00Z</cp:lastPrinted>
  <dcterms:created xsi:type="dcterms:W3CDTF">2019-03-08T09:35:00Z</dcterms:created>
  <dcterms:modified xsi:type="dcterms:W3CDTF">2023-02-08T05:57:43Z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035EB7CE2DE84AD2A09CD46E9374DCC1</vt:lpwstr>
  </property>
</Properties>
</file>